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465">
          <p15:clr>
            <a:srgbClr val="A4A3A4"/>
          </p15:clr>
        </p15:guide>
        <p15:guide id="2" pos="317">
          <p15:clr>
            <a:srgbClr val="A4A3A4"/>
          </p15:clr>
        </p15:guide>
        <p15:guide id="3" orient="horz" pos="326">
          <p15:clr>
            <a:srgbClr val="A4A3A4"/>
          </p15:clr>
        </p15:guide>
        <p15:guide id="4" orient="horz" pos="3274">
          <p15:clr>
            <a:srgbClr val="A4A3A4"/>
          </p15:clr>
        </p15:guide>
        <p15:guide id="5" orient="horz" pos="575">
          <p15:clr>
            <a:srgbClr val="A4A3A4"/>
          </p15:clr>
        </p15:guide>
        <p15:guide id="6" pos="2404">
          <p15:clr>
            <a:srgbClr val="A4A3A4"/>
          </p15:clr>
        </p15:guide>
        <p15:guide id="7" pos="3107">
          <p15:clr>
            <a:srgbClr val="A4A3A4"/>
          </p15:clr>
        </p15:guide>
        <p15:guide id="8" pos="431">
          <p15:clr>
            <a:srgbClr val="A4A3A4"/>
          </p15:clr>
        </p15:guide>
        <p15:guide id="9" orient="horz" pos="417">
          <p15:clr>
            <a:srgbClr val="A4A3A4"/>
          </p15:clr>
        </p15:guide>
        <p15:guide id="10" orient="horz" pos="1074">
          <p15:clr>
            <a:srgbClr val="A4A3A4"/>
          </p15:clr>
        </p15:guide>
        <p15:guide id="11" pos="2653">
          <p15:clr>
            <a:srgbClr val="A4A3A4"/>
          </p15:clr>
        </p15:guide>
        <p15:guide id="12" pos="2903">
          <p15:clr>
            <a:srgbClr val="A4A3A4"/>
          </p15:clr>
        </p15:guide>
      </p15:sldGuideLst>
    </p:ext>
    <p:ext uri="GoogleSlidesCustomDataVersion2">
      <go:slidesCustomData xmlns:go="http://customooxmlschemas.google.com/" r:id="rId36" roundtripDataSignature="AMtx7miwoF37g/4c08h2gIcuEmLKN+rr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465"/>
        <p:guide pos="317"/>
        <p:guide pos="326" orient="horz"/>
        <p:guide pos="3274" orient="horz"/>
        <p:guide pos="575" orient="horz"/>
        <p:guide pos="2404"/>
        <p:guide pos="3107"/>
        <p:guide pos="431"/>
        <p:guide pos="417" orient="horz"/>
        <p:guide pos="1074" orient="horz"/>
        <p:guide pos="2653"/>
        <p:guide pos="290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P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estion.pe/economia/poblacion-peruana-al-2050-uno-cada-cuatro-personas-adulto-mayor-2115113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estion.pe/economia/poblacion-peruana-al-2050-uno-cada-cuatro-personas-adulto-mayor-2115113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Extractivas: Extracción de recursos naturales renovables y no renovables. Por ejemplo Yanacocha.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Manufactureras: Materias primas transformadas en productos de bienes de consumo final o de producción. Por ejemplo Alicorp.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Agropecuarias: Explotación de la agricultura y la ganadería. Por ejemplo :San Fernando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COMERCIALES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/>
              <a:t>Minorista: aquellos que venden los productos en pequeñas cantidades. Por ejemplo: Tottus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/>
              <a:t>Mayoristas: aquellos que efectúan ventas a gran escala. Por ejemplo Makro.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/>
              <a:t>Comisionistas: aquellos que venden mercancía entregada a consignación y reciben una ganancia o comisión. Por ejemplo: Es el caso de Backus y la entrega de sus productos a consignación.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/>
              <a:t>SERVICIOS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/>
              <a:t>Transporte: La empresa CIVA u Ormeño.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/>
              <a:t>Turismo: Condor Travel o Viajes Falabella.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/>
              <a:t>Instituciones financieras: Banco Financiero o BCP.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/>
              <a:t>Educación: ISIL.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COMERCIALES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/>
              <a:t>Minorista: aquellos que venden los productos en pequeñas cantidades. Por ejemplo: Tottus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/>
              <a:t>Mayoristas: aquellos que efectúan ventas a gran escala. Por ejemplo Makro.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/>
              <a:t>Comisionistas: aquellos que venden mercancía entregada a consignación y reciben una ganancia o comisión. Por ejemplo: Es el caso de Backus y la entrega de sus productos a consignación.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/>
              <a:t>SERVICIOS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/>
              <a:t>Transporte: La empresa CIVA u Ormeño.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/>
              <a:t>Turismo: Condor Travel o Viajes Falabella.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/>
              <a:t>Instituciones financieras: Banco Financiero o BCP.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/>
              <a:t>Educación: ISIL.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4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afectan el aumento en la edad de la población?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 afecta a las empresas, ya que en un futuro podrán contar con más fuerza laboral disponible, así como ofrecer nuevos productos o servicios que demandará esta población.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http://gestion.pe/economia/poblacion-peruana-al-2050-uno-cada-cuatro-personas-adulto-mayor-2115113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afectan el aumento en la edad de la población?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 afecta a las empresas, ya que en un futuro podrán contar con más fuerza laboral disponible, así como ofrecer nuevos productos o servicios que demandará esta población.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http://gestion.pe/economia/poblacion-peruana-al-2050-uno-cada-cuatro-personas-adulto-mayor-2115113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0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1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/>
              <a:t>Políticos: Estabilidad democrática, leyes ,tratados y normas.</a:t>
            </a:r>
            <a:endParaRPr/>
          </a:p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/>
              <a:t>Económicos: PBI, inflación, tipo de cambio, empleo.</a:t>
            </a:r>
            <a:endParaRPr/>
          </a:p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/>
              <a:t>Sociales: Tendencias ,modas, demografía.</a:t>
            </a:r>
            <a:endParaRPr/>
          </a:p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/>
              <a:t>Tecnológicos: Infraestructura en carreteras, puertos, comunicaciones ,luz ,agua ,internet.</a:t>
            </a:r>
            <a:endParaRPr/>
          </a:p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/>
              <a:t>Ecológicos: Fenómenos climáticos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/>
              <a:t>Proveedores: Los que le dan insumos o materias primas a la empresa</a:t>
            </a:r>
            <a:endParaRPr/>
          </a:p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/>
              <a:t>Clientes: Empresas o personas que compran lo que la empresa vende. </a:t>
            </a:r>
            <a:endParaRPr/>
          </a:p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/>
              <a:t>Competencia: Empresas que venden los mismos productos </a:t>
            </a:r>
            <a:endParaRPr/>
          </a:p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/>
              <a:t>Sustitutos: Productos que no compiten directamente pero que cubren la misma necesidad.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5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7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Fuente: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http://gestion.pe/economia/bcrp-reduce-estimado-crecimiento-economia-peruana-48-2015-2132579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Fuente: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http://elcomercio.pe/economia/negocios/peru-china-firmaron-tratado-libre-comercio-quince-meses-negociaciones-noticia-279315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8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9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/>
              <a:t>A. Poder negociador de proveedores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/>
              <a:t>El poder es bajo porque existen gran cantidad de proveedores de Chía en nuestro país, por lo que ninguno tiene un gran poder negociador al haber facilidad de cambio.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/>
              <a:t>B. Poder negociador de clientes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/>
              <a:t>El poder es alto porque los principales clientes son las cadenas de supermercados las cuales imponen sus condiciones, debido a su tamaño y cantidad de locales. Una marca nueva necesita exposición y los supermercados lo saben.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/>
              <a:t>C. Amenaza de nuevos competidores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/>
              <a:t>La amenaza es alta porque es probable que si el producto tiene éxito, marcas con trayectoria en esta categoría creen productos similares e ingresen al mercado. Al ser ya conocidas tendrían una fuerte ventaja sobre una marca nueva y no tendrían que realizar un gasto tan fuerte en publicidad.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/>
              <a:t>D. Rivalidad del sector :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/>
              <a:t>La rivalidad es alta porque existe gran competencia y cantidad de productos nacionales e importados. El mercado del yogurt presenta muchas marcas en variedad de calidades y precios. Hay constantes promociones y el gasto en publicidad es fuerte.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/>
              <a:t>E. Amenaza de productos sustitutos :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/>
              <a:t>La amenaza es alta debido a que en el mercado nacional existen muchos otros productos en base a la Chía, como galletas, cereales y jugos. Algunos a precios más baratos que el yogurt y con  las mismas propiedades.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Análisis: </a:t>
            </a:r>
            <a:r>
              <a:rPr lang="es-PE" sz="1800"/>
              <a:t>busca comprender a fondo un determinado fenómeno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/>
              <a:t>Entorno empresarial: todos aquellos factores que rodean a la empresa y que pueden afectarla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/>
              <a:t>Del ejemplo.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Ante el aumento en el uso de tablets y Smartphone se vio obligado a crear un sitio web y también a vender todos sus periódicos online a través  de suscripciones. Asimismo cuando detectó que había un gran mercado para periódicos de bajo costo incursionó en esta categoría con el Diario Trome.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0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200"/>
              <a:t>El grupo social en el que a través de la administración de capital y el trabajo, se producen bienes y/o servicios pendientes a la satisfacción de las necesidades de la comunidad.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200"/>
              <a:t>Es importante para el análisis del entorno conocer e identificar los sectores productivos,  para así entender el entorno empresarial donde se desenvuelven las empresas.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Extractivas: Extracción de recursos naturales renovables y no renovables. Por ejemplo Yanacocha.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Manufactureras: Materias primas transformadas en productos de bienes de consumo final o de producción. Por ejemplo Alicorp.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Agropecuarias: Explotación de la agricultura y la ganadería. Por ejemplo :San Fernando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COMERCIALES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/>
              <a:t>Minoristas: aquellos que venden los productos en pequeñas cantidades. Por ejemplo: Tottus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/>
              <a:t>Mayoristas: aquellos que efectúan ventas a gran escala. Por ejemplo Makro.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 sz="1200"/>
              <a:t>Comisionistas: aquellos que venden mercancía entregada a consignación y reciben una ganancia o comisión. Por ejemplo: Es el caso de Backus y la entrega de sus productos a consignación.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/>
              <a:t>SERVICIOS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/>
              <a:t>Transporte: La empresa CIVA u Ormeño.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/>
              <a:t>Turismo: Condor Travel o Viajes Falabella.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/>
              <a:t>Instituciones financieras: Banco Financiero o BCP.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/>
              <a:t>Educación: ISIL.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/>
          <p:nvPr>
            <p:ph type="title"/>
          </p:nvPr>
        </p:nvSpPr>
        <p:spPr>
          <a:xfrm>
            <a:off x="457200" y="228865"/>
            <a:ext cx="8219256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33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3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3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3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1"/>
          <p:cNvGrpSpPr/>
          <p:nvPr/>
        </p:nvGrpSpPr>
        <p:grpSpPr>
          <a:xfrm>
            <a:off x="944054" y="5343295"/>
            <a:ext cx="7804380" cy="215444"/>
            <a:chOff x="944054" y="5343295"/>
            <a:chExt cx="7804380" cy="215444"/>
          </a:xfrm>
        </p:grpSpPr>
        <p:sp>
          <p:nvSpPr>
            <p:cNvPr id="11" name="Google Shape;11;p31"/>
            <p:cNvSpPr txBox="1"/>
            <p:nvPr/>
          </p:nvSpPr>
          <p:spPr>
            <a:xfrm>
              <a:off x="944054" y="5343295"/>
              <a:ext cx="2339102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PE" sz="8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ANÁLISIS DEL ENTORNO DE NEGOCIOS  •  SESIÓN 01</a:t>
              </a:r>
              <a:endPara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31"/>
            <p:cNvSpPr/>
            <p:nvPr/>
          </p:nvSpPr>
          <p:spPr>
            <a:xfrm>
              <a:off x="7361516" y="5371562"/>
              <a:ext cx="1386918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6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© ISIL. Todos los derechos reservados</a:t>
              </a:r>
              <a:endParaRPr/>
            </a:p>
          </p:txBody>
        </p:sp>
      </p:grpSp>
      <p:pic>
        <p:nvPicPr>
          <p:cNvPr id="13" name="Google Shape;13;p31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495300" y="5322472"/>
            <a:ext cx="448573" cy="25075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jpg"/><Relationship Id="rId4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jp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jp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Relationship Id="rId5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facebook.com/revista.agronomia" TargetMode="External"/><Relationship Id="rId4" Type="http://schemas.openxmlformats.org/officeDocument/2006/relationships/image" Target="../media/image38.jpg"/><Relationship Id="rId5" Type="http://schemas.openxmlformats.org/officeDocument/2006/relationships/image" Target="../media/image41.png"/><Relationship Id="rId6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48089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"/>
          <p:cNvSpPr txBox="1"/>
          <p:nvPr/>
        </p:nvSpPr>
        <p:spPr>
          <a:xfrm>
            <a:off x="3816351" y="3117181"/>
            <a:ext cx="4456794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38113" lvl="0" marL="13811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una empresa?  </a:t>
            </a:r>
            <a:endParaRPr/>
          </a:p>
          <a:p>
            <a:pPr indent="-138113" lvl="0" marL="13811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se relaciona con el entorno en el que se encuentra?</a:t>
            </a:r>
            <a:endParaRPr/>
          </a:p>
          <a:p>
            <a:pPr indent="-138113" lvl="0" marL="13811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¿A qué sectores productivos pertenecen las empresas dependiendo de las actividades que realizan?</a:t>
            </a:r>
            <a:endParaRPr/>
          </a:p>
          <a:p>
            <a:pPr indent="-138113" lvl="0" marL="13811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entorno  y su impacto en las empresas </a:t>
            </a:r>
            <a:endParaRPr/>
          </a:p>
        </p:txBody>
      </p:sp>
      <p:sp>
        <p:nvSpPr>
          <p:cNvPr id="30" name="Google Shape;30;p1"/>
          <p:cNvSpPr txBox="1"/>
          <p:nvPr/>
        </p:nvSpPr>
        <p:spPr>
          <a:xfrm>
            <a:off x="3782894" y="1673440"/>
            <a:ext cx="4887604" cy="1157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EMPRESA Y</a:t>
            </a:r>
            <a:endParaRPr/>
          </a:p>
          <a:p>
            <a:pPr indent="0" lvl="0" marL="0" marR="0" rtl="0" algn="l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ENTORNO</a:t>
            </a:r>
            <a:endParaRPr/>
          </a:p>
        </p:txBody>
      </p:sp>
      <p:sp>
        <p:nvSpPr>
          <p:cNvPr id="31" name="Google Shape;31;p1"/>
          <p:cNvSpPr txBox="1"/>
          <p:nvPr/>
        </p:nvSpPr>
        <p:spPr>
          <a:xfrm>
            <a:off x="6947483" y="1556945"/>
            <a:ext cx="132566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80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cxnSp>
        <p:nvCxnSpPr>
          <p:cNvPr id="32" name="Google Shape;32;p1"/>
          <p:cNvCxnSpPr/>
          <p:nvPr/>
        </p:nvCxnSpPr>
        <p:spPr>
          <a:xfrm flipH="1">
            <a:off x="6968507" y="1683793"/>
            <a:ext cx="3" cy="1023258"/>
          </a:xfrm>
          <a:prstGeom prst="straightConnector1">
            <a:avLst/>
          </a:prstGeom>
          <a:noFill/>
          <a:ln cap="flat" cmpd="sng" w="28575">
            <a:solidFill>
              <a:srgbClr val="15BDA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" name="Google Shape;33;p1"/>
          <p:cNvPicPr preferRelativeResize="0"/>
          <p:nvPr/>
        </p:nvPicPr>
        <p:blipFill rotWithShape="1">
          <a:blip r:embed="rId4">
            <a:alphaModFix/>
          </a:blip>
          <a:srcRect b="0" l="0" r="2385" t="23217"/>
          <a:stretch/>
        </p:blipFill>
        <p:spPr>
          <a:xfrm rot="10800000">
            <a:off x="-32084" y="2037708"/>
            <a:ext cx="3513634" cy="367327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"/>
          <p:cNvSpPr/>
          <p:nvPr/>
        </p:nvSpPr>
        <p:spPr>
          <a:xfrm>
            <a:off x="3816350" y="1387918"/>
            <a:ext cx="2606355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DEL ENTORNO DE NEGOCIOS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623" l="8038" r="21200" t="0"/>
          <a:stretch/>
        </p:blipFill>
        <p:spPr>
          <a:xfrm>
            <a:off x="503237" y="912813"/>
            <a:ext cx="4429125" cy="406909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0"/>
          <p:cNvSpPr/>
          <p:nvPr/>
        </p:nvSpPr>
        <p:spPr>
          <a:xfrm>
            <a:off x="5265816" y="2379748"/>
            <a:ext cx="253835" cy="253835"/>
          </a:xfrm>
          <a:prstGeom prst="ellipse">
            <a:avLst/>
          </a:prstGeom>
          <a:solidFill>
            <a:srgbClr val="E88F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139" name="Google Shape;139;p10"/>
          <p:cNvSpPr/>
          <p:nvPr/>
        </p:nvSpPr>
        <p:spPr>
          <a:xfrm>
            <a:off x="5601925" y="2387362"/>
            <a:ext cx="16004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6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SECTOR PRIMARIO</a:t>
            </a:r>
            <a:endParaRPr/>
          </a:p>
        </p:txBody>
      </p:sp>
      <p:cxnSp>
        <p:nvCxnSpPr>
          <p:cNvPr id="140" name="Google Shape;140;p10"/>
          <p:cNvCxnSpPr/>
          <p:nvPr/>
        </p:nvCxnSpPr>
        <p:spPr>
          <a:xfrm>
            <a:off x="5265816" y="2690892"/>
            <a:ext cx="2222422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p10"/>
          <p:cNvSpPr/>
          <p:nvPr/>
        </p:nvSpPr>
        <p:spPr>
          <a:xfrm>
            <a:off x="5265816" y="2761547"/>
            <a:ext cx="253835" cy="253835"/>
          </a:xfrm>
          <a:prstGeom prst="ellipse">
            <a:avLst/>
          </a:prstGeom>
          <a:solidFill>
            <a:srgbClr val="9CC6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142" name="Google Shape;142;p10"/>
          <p:cNvSpPr/>
          <p:nvPr/>
        </p:nvSpPr>
        <p:spPr>
          <a:xfrm>
            <a:off x="5601925" y="2769161"/>
            <a:ext cx="183967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6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SECTOR SECUNDARIO</a:t>
            </a:r>
            <a:endParaRPr/>
          </a:p>
        </p:txBody>
      </p:sp>
      <p:cxnSp>
        <p:nvCxnSpPr>
          <p:cNvPr id="143" name="Google Shape;143;p10"/>
          <p:cNvCxnSpPr/>
          <p:nvPr/>
        </p:nvCxnSpPr>
        <p:spPr>
          <a:xfrm>
            <a:off x="5265816" y="3072691"/>
            <a:ext cx="2222422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10"/>
          <p:cNvSpPr/>
          <p:nvPr/>
        </p:nvSpPr>
        <p:spPr>
          <a:xfrm>
            <a:off x="5265816" y="3154214"/>
            <a:ext cx="253835" cy="253835"/>
          </a:xfrm>
          <a:prstGeom prst="ellipse">
            <a:avLst/>
          </a:prstGeom>
          <a:solidFill>
            <a:srgbClr val="8058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145" name="Google Shape;145;p10"/>
          <p:cNvSpPr/>
          <p:nvPr/>
        </p:nvSpPr>
        <p:spPr>
          <a:xfrm>
            <a:off x="5601925" y="3161828"/>
            <a:ext cx="161986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6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SECTOR TERCIARIO</a:t>
            </a:r>
            <a:endParaRPr/>
          </a:p>
        </p:txBody>
      </p:sp>
      <p:cxnSp>
        <p:nvCxnSpPr>
          <p:cNvPr id="146" name="Google Shape;146;p10"/>
          <p:cNvCxnSpPr/>
          <p:nvPr/>
        </p:nvCxnSpPr>
        <p:spPr>
          <a:xfrm>
            <a:off x="5265816" y="3465358"/>
            <a:ext cx="2222422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p10"/>
          <p:cNvSpPr/>
          <p:nvPr/>
        </p:nvSpPr>
        <p:spPr>
          <a:xfrm>
            <a:off x="5293955" y="1821999"/>
            <a:ext cx="22358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6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ENFOQUE ECONÓMICO</a:t>
            </a:r>
            <a:endParaRPr/>
          </a:p>
        </p:txBody>
      </p:sp>
      <p:pic>
        <p:nvPicPr>
          <p:cNvPr id="148" name="Google Shape;148;p10"/>
          <p:cNvPicPr preferRelativeResize="0"/>
          <p:nvPr/>
        </p:nvPicPr>
        <p:blipFill rotWithShape="1">
          <a:blip r:embed="rId4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0"/>
          <p:cNvSpPr/>
          <p:nvPr/>
        </p:nvSpPr>
        <p:spPr>
          <a:xfrm>
            <a:off x="511154" y="334988"/>
            <a:ext cx="19458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EMPRESA Y ENTORNO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1"/>
          <p:cNvPicPr preferRelativeResize="0"/>
          <p:nvPr/>
        </p:nvPicPr>
        <p:blipFill rotWithShape="1">
          <a:blip r:embed="rId3">
            <a:alphaModFix/>
          </a:blip>
          <a:srcRect b="0" l="15052" r="25070" t="0"/>
          <a:stretch/>
        </p:blipFill>
        <p:spPr>
          <a:xfrm>
            <a:off x="4608511" y="523907"/>
            <a:ext cx="4535490" cy="467356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/>
          <p:nvPr/>
        </p:nvSpPr>
        <p:spPr>
          <a:xfrm>
            <a:off x="511153" y="1504423"/>
            <a:ext cx="253835" cy="253835"/>
          </a:xfrm>
          <a:prstGeom prst="ellipse">
            <a:avLst/>
          </a:prstGeom>
          <a:solidFill>
            <a:srgbClr val="E88F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847263" y="1512036"/>
            <a:ext cx="3400888" cy="3447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6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1600" u="none" cap="none" strike="noStrike">
                <a:solidFill>
                  <a:srgbClr val="E88F23"/>
                </a:solidFill>
                <a:latin typeface="Calibri"/>
                <a:ea typeface="Calibri"/>
                <a:cs typeface="Calibri"/>
                <a:sym typeface="Calibri"/>
              </a:rPr>
              <a:t>SECTOR PRIMARIO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recursos son extraídos de la naturaleza. Los procesos industriales que se limitan a empacar, preparar o purificar los recursos naturales suelen ser considerados parte del sector primario, especialmente si dicho producto es difícil de ser transportado en condiciones normales a grandes distancias. Incluye actividades como: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1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Ganadería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1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Agricultura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1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Pesca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" name="Google Shape;158;p11"/>
          <p:cNvGrpSpPr/>
          <p:nvPr/>
        </p:nvGrpSpPr>
        <p:grpSpPr>
          <a:xfrm>
            <a:off x="4229381" y="464968"/>
            <a:ext cx="758263" cy="758263"/>
            <a:chOff x="3935747" y="464968"/>
            <a:chExt cx="758263" cy="758263"/>
          </a:xfrm>
        </p:grpSpPr>
        <p:grpSp>
          <p:nvGrpSpPr>
            <p:cNvPr id="159" name="Google Shape;159;p11"/>
            <p:cNvGrpSpPr/>
            <p:nvPr/>
          </p:nvGrpSpPr>
          <p:grpSpPr>
            <a:xfrm>
              <a:off x="3935747" y="464968"/>
              <a:ext cx="758263" cy="758263"/>
              <a:chOff x="4306706" y="470579"/>
              <a:chExt cx="758263" cy="758263"/>
            </a:xfrm>
          </p:grpSpPr>
          <p:sp>
            <p:nvSpPr>
              <p:cNvPr id="160" name="Google Shape;160;p11"/>
              <p:cNvSpPr/>
              <p:nvPr/>
            </p:nvSpPr>
            <p:spPr>
              <a:xfrm>
                <a:off x="4306706" y="470579"/>
                <a:ext cx="758263" cy="75826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>
                <a:off x="4359346" y="523219"/>
                <a:ext cx="652982" cy="652982"/>
              </a:xfrm>
              <a:prstGeom prst="ellipse">
                <a:avLst/>
              </a:prstGeom>
              <a:solidFill>
                <a:srgbClr val="EA8F1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62" name="Google Shape;162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96738" y="626872"/>
              <a:ext cx="436279" cy="4344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2"/>
          <p:cNvPicPr preferRelativeResize="0"/>
          <p:nvPr/>
        </p:nvPicPr>
        <p:blipFill rotWithShape="1">
          <a:blip r:embed="rId3">
            <a:alphaModFix/>
          </a:blip>
          <a:srcRect b="9559" l="6809" r="7312" t="1824"/>
          <a:stretch/>
        </p:blipFill>
        <p:spPr>
          <a:xfrm>
            <a:off x="4608513" y="517525"/>
            <a:ext cx="4535487" cy="46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2"/>
          <p:cNvSpPr/>
          <p:nvPr/>
        </p:nvSpPr>
        <p:spPr>
          <a:xfrm>
            <a:off x="511153" y="1503749"/>
            <a:ext cx="253835" cy="253835"/>
          </a:xfrm>
          <a:prstGeom prst="ellipse">
            <a:avLst/>
          </a:prstGeom>
          <a:solidFill>
            <a:srgbClr val="9CC6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2"/>
          <p:cNvSpPr/>
          <p:nvPr/>
        </p:nvSpPr>
        <p:spPr>
          <a:xfrm>
            <a:off x="847262" y="1511362"/>
            <a:ext cx="3319385" cy="270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6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1600" u="none" cap="none" strike="noStrike">
                <a:solidFill>
                  <a:srgbClr val="9CC606"/>
                </a:solidFill>
                <a:latin typeface="Calibri"/>
                <a:ea typeface="Calibri"/>
                <a:cs typeface="Calibri"/>
                <a:sym typeface="Calibri"/>
              </a:rPr>
              <a:t>SECTOR SECUNDARIO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 los insumos y la materia prima en productos terminados. Estas actividades  implican la transformación de alimentos y materia prima a través de los más variados procesos productivos como:</a:t>
            </a:r>
            <a:endParaRPr/>
          </a:p>
          <a:p>
            <a:pPr indent="-841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Siderurgia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Textiles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Consumo masivo</a:t>
            </a:r>
            <a:endParaRPr/>
          </a:p>
        </p:txBody>
      </p:sp>
      <p:pic>
        <p:nvPicPr>
          <p:cNvPr id="171" name="Google Shape;17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3863" y="459287"/>
            <a:ext cx="7493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/>
          <p:nvPr/>
        </p:nvSpPr>
        <p:spPr>
          <a:xfrm>
            <a:off x="511153" y="1508193"/>
            <a:ext cx="264357" cy="253835"/>
          </a:xfrm>
          <a:prstGeom prst="ellipse">
            <a:avLst/>
          </a:prstGeom>
          <a:solidFill>
            <a:srgbClr val="8058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178" name="Google Shape;178;p13"/>
          <p:cNvSpPr/>
          <p:nvPr/>
        </p:nvSpPr>
        <p:spPr>
          <a:xfrm>
            <a:off x="847262" y="1515808"/>
            <a:ext cx="3541857" cy="3619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6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1600" u="none" cap="none" strike="noStrike">
                <a:solidFill>
                  <a:srgbClr val="8058A6"/>
                </a:solidFill>
                <a:latin typeface="Calibri"/>
                <a:ea typeface="Calibri"/>
                <a:cs typeface="Calibri"/>
                <a:sym typeface="Calibri"/>
              </a:rPr>
              <a:t>SECTOR TERCIARIO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la prestación de servicios para satisfacer las diferentes necesidades. Dirige, organiza y facilita la actividad productiva de los otros sectores (sector primario y sector secundario). Aunque es un sector de la producción, su papel principal se encuentra en la distribución y el consumo.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2238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Comercio      </a:t>
            </a:r>
            <a:endParaRPr/>
          </a:p>
          <a:p>
            <a:pPr indent="-215900" lvl="1" marL="2238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Transporte    </a:t>
            </a:r>
            <a:endParaRPr/>
          </a:p>
          <a:p>
            <a:pPr indent="-215900" lvl="1" marL="2238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Comunicación    </a:t>
            </a:r>
            <a:endParaRPr/>
          </a:p>
          <a:p>
            <a:pPr indent="-215900" lvl="1" marL="2238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Finanzas        </a:t>
            </a:r>
            <a:endParaRPr/>
          </a:p>
          <a:p>
            <a:pPr indent="-215900" lvl="1" marL="2238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Turismo        </a:t>
            </a:r>
            <a:endParaRPr/>
          </a:p>
          <a:p>
            <a:pPr indent="-215900" lvl="1" marL="2238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Hotelería</a:t>
            </a:r>
            <a:endParaRPr/>
          </a:p>
        </p:txBody>
      </p:sp>
      <p:pic>
        <p:nvPicPr>
          <p:cNvPr id="179" name="Google Shape;179;p13"/>
          <p:cNvPicPr preferRelativeResize="0"/>
          <p:nvPr/>
        </p:nvPicPr>
        <p:blipFill rotWithShape="1">
          <a:blip r:embed="rId3">
            <a:alphaModFix/>
          </a:blip>
          <a:srcRect b="0" l="0" r="6943" t="0"/>
          <a:stretch/>
        </p:blipFill>
        <p:spPr>
          <a:xfrm>
            <a:off x="4608513" y="517525"/>
            <a:ext cx="4535487" cy="467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3863" y="459404"/>
            <a:ext cx="7493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 txBox="1"/>
          <p:nvPr/>
        </p:nvSpPr>
        <p:spPr>
          <a:xfrm>
            <a:off x="4256519" y="1511683"/>
            <a:ext cx="4419169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EL ENTORNO EMPRESARIAL? </a:t>
            </a:r>
            <a:endParaRPr/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aquellos factores externos a la empresa que influyen en esta y condicionan su actividad. </a:t>
            </a:r>
            <a:endParaRPr/>
          </a:p>
          <a:p>
            <a:pPr indent="-809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caracteriza por ser complejo, dinámico y por que puede ser tanto beneficioso como hostil para la empresa. </a:t>
            </a:r>
            <a:endParaRPr/>
          </a:p>
        </p:txBody>
      </p:sp>
      <p:pic>
        <p:nvPicPr>
          <p:cNvPr id="186" name="Google Shape;186;p14"/>
          <p:cNvPicPr preferRelativeResize="0"/>
          <p:nvPr/>
        </p:nvPicPr>
        <p:blipFill rotWithShape="1">
          <a:blip r:embed="rId3">
            <a:alphaModFix/>
          </a:blip>
          <a:srcRect b="0" l="13176" r="9205" t="0"/>
          <a:stretch/>
        </p:blipFill>
        <p:spPr>
          <a:xfrm>
            <a:off x="0" y="517524"/>
            <a:ext cx="3816350" cy="46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5188" y="474550"/>
            <a:ext cx="7493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 txBox="1"/>
          <p:nvPr/>
        </p:nvSpPr>
        <p:spPr>
          <a:xfrm>
            <a:off x="511153" y="928367"/>
            <a:ext cx="76328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CAMBIOS DEMOGRÁFICOS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afecta el aumento en la edad de la población? </a:t>
            </a:r>
            <a:endParaRPr/>
          </a:p>
        </p:txBody>
      </p:sp>
      <p:sp>
        <p:nvSpPr>
          <p:cNvPr id="194" name="Google Shape;194;p15"/>
          <p:cNvSpPr txBox="1"/>
          <p:nvPr/>
        </p:nvSpPr>
        <p:spPr>
          <a:xfrm>
            <a:off x="3159145" y="1711992"/>
            <a:ext cx="282571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PERÚ: PIRÁMIDE DE POBLACIÓN 2015</a:t>
            </a:r>
            <a:endParaRPr/>
          </a:p>
        </p:txBody>
      </p:sp>
      <p:grpSp>
        <p:nvGrpSpPr>
          <p:cNvPr id="195" name="Google Shape;195;p15"/>
          <p:cNvGrpSpPr/>
          <p:nvPr/>
        </p:nvGrpSpPr>
        <p:grpSpPr>
          <a:xfrm>
            <a:off x="4885871" y="4963227"/>
            <a:ext cx="833659" cy="276999"/>
            <a:chOff x="4691669" y="4899925"/>
            <a:chExt cx="833659" cy="276999"/>
          </a:xfrm>
        </p:grpSpPr>
        <p:sp>
          <p:nvSpPr>
            <p:cNvPr id="196" name="Google Shape;196;p15"/>
            <p:cNvSpPr txBox="1"/>
            <p:nvPr/>
          </p:nvSpPr>
          <p:spPr>
            <a:xfrm>
              <a:off x="4814877" y="4899925"/>
              <a:ext cx="71045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Mujeres</a:t>
              </a: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4691669" y="4957864"/>
              <a:ext cx="161120" cy="161120"/>
            </a:xfrm>
            <a:prstGeom prst="rect">
              <a:avLst/>
            </a:prstGeom>
            <a:solidFill>
              <a:srgbClr val="8058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15"/>
          <p:cNvGrpSpPr/>
          <p:nvPr/>
        </p:nvGrpSpPr>
        <p:grpSpPr>
          <a:xfrm>
            <a:off x="3824323" y="4963227"/>
            <a:ext cx="898492" cy="276999"/>
            <a:chOff x="3630121" y="4899925"/>
            <a:chExt cx="898492" cy="276999"/>
          </a:xfrm>
        </p:grpSpPr>
        <p:sp>
          <p:nvSpPr>
            <p:cNvPr id="199" name="Google Shape;199;p15"/>
            <p:cNvSpPr txBox="1"/>
            <p:nvPr/>
          </p:nvSpPr>
          <p:spPr>
            <a:xfrm>
              <a:off x="3762808" y="4899925"/>
              <a:ext cx="76580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Hombres</a:t>
              </a: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3630121" y="4957864"/>
              <a:ext cx="161120" cy="161120"/>
            </a:xfrm>
            <a:prstGeom prst="rect">
              <a:avLst/>
            </a:prstGeom>
            <a:solidFill>
              <a:srgbClr val="13AD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" name="Google Shape;201;p15"/>
          <p:cNvSpPr txBox="1"/>
          <p:nvPr/>
        </p:nvSpPr>
        <p:spPr>
          <a:xfrm>
            <a:off x="6991119" y="4905287"/>
            <a:ext cx="21989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 INEI, UNFPA. Boletín de </a:t>
            </a:r>
            <a:br>
              <a:rPr lang="es-PE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demográfico No 36, 2009</a:t>
            </a:r>
            <a:endParaRPr/>
          </a:p>
        </p:txBody>
      </p:sp>
      <p:grpSp>
        <p:nvGrpSpPr>
          <p:cNvPr id="202" name="Google Shape;202;p15"/>
          <p:cNvGrpSpPr/>
          <p:nvPr/>
        </p:nvGrpSpPr>
        <p:grpSpPr>
          <a:xfrm>
            <a:off x="1951628" y="2031775"/>
            <a:ext cx="5240744" cy="2805776"/>
            <a:chOff x="1879600" y="1833365"/>
            <a:chExt cx="5384800" cy="2882900"/>
          </a:xfrm>
        </p:grpSpPr>
        <p:pic>
          <p:nvPicPr>
            <p:cNvPr id="203" name="Google Shape;203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79600" y="1833365"/>
              <a:ext cx="5384800" cy="288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15"/>
            <p:cNvSpPr txBox="1"/>
            <p:nvPr/>
          </p:nvSpPr>
          <p:spPr>
            <a:xfrm>
              <a:off x="4170762" y="1849739"/>
              <a:ext cx="524308" cy="12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80 y más</a:t>
              </a:r>
              <a:endParaRPr/>
            </a:p>
          </p:txBody>
        </p:sp>
        <p:sp>
          <p:nvSpPr>
            <p:cNvPr id="205" name="Google Shape;205;p15"/>
            <p:cNvSpPr txBox="1"/>
            <p:nvPr/>
          </p:nvSpPr>
          <p:spPr>
            <a:xfrm>
              <a:off x="4289703" y="2025556"/>
              <a:ext cx="4053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75 - 79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5"/>
            <p:cNvSpPr txBox="1"/>
            <p:nvPr/>
          </p:nvSpPr>
          <p:spPr>
            <a:xfrm>
              <a:off x="4289703" y="2203682"/>
              <a:ext cx="4053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70 - 74</a:t>
              </a:r>
              <a:endParaRPr/>
            </a:p>
          </p:txBody>
        </p:sp>
        <p:sp>
          <p:nvSpPr>
            <p:cNvPr id="207" name="Google Shape;207;p15"/>
            <p:cNvSpPr txBox="1"/>
            <p:nvPr/>
          </p:nvSpPr>
          <p:spPr>
            <a:xfrm>
              <a:off x="4289703" y="2369922"/>
              <a:ext cx="4053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66 - 69</a:t>
              </a:r>
              <a:endParaRPr/>
            </a:p>
          </p:txBody>
        </p:sp>
        <p:sp>
          <p:nvSpPr>
            <p:cNvPr id="208" name="Google Shape;208;p15"/>
            <p:cNvSpPr txBox="1"/>
            <p:nvPr/>
          </p:nvSpPr>
          <p:spPr>
            <a:xfrm>
              <a:off x="4289703" y="2706330"/>
              <a:ext cx="4053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56 - 59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5"/>
            <p:cNvSpPr txBox="1"/>
            <p:nvPr/>
          </p:nvSpPr>
          <p:spPr>
            <a:xfrm>
              <a:off x="4289703" y="2874705"/>
              <a:ext cx="4053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50 - 54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5"/>
            <p:cNvSpPr txBox="1"/>
            <p:nvPr/>
          </p:nvSpPr>
          <p:spPr>
            <a:xfrm>
              <a:off x="4289703" y="3046133"/>
              <a:ext cx="4053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45 - 49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5"/>
            <p:cNvSpPr txBox="1"/>
            <p:nvPr/>
          </p:nvSpPr>
          <p:spPr>
            <a:xfrm>
              <a:off x="4289703" y="3217561"/>
              <a:ext cx="4053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40 - 44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5"/>
            <p:cNvSpPr txBox="1"/>
            <p:nvPr/>
          </p:nvSpPr>
          <p:spPr>
            <a:xfrm>
              <a:off x="4289703" y="3388336"/>
              <a:ext cx="4053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35 - 39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5"/>
            <p:cNvSpPr txBox="1"/>
            <p:nvPr/>
          </p:nvSpPr>
          <p:spPr>
            <a:xfrm>
              <a:off x="4289703" y="2536042"/>
              <a:ext cx="4053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60 - 64</a:t>
              </a:r>
              <a:endParaRPr/>
            </a:p>
          </p:txBody>
        </p:sp>
        <p:sp>
          <p:nvSpPr>
            <p:cNvPr id="214" name="Google Shape;214;p15"/>
            <p:cNvSpPr txBox="1"/>
            <p:nvPr/>
          </p:nvSpPr>
          <p:spPr>
            <a:xfrm>
              <a:off x="4289703" y="3553835"/>
              <a:ext cx="4053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30 - 34   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5"/>
            <p:cNvSpPr txBox="1"/>
            <p:nvPr/>
          </p:nvSpPr>
          <p:spPr>
            <a:xfrm>
              <a:off x="4289703" y="3721726"/>
              <a:ext cx="4053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25 - 29   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5"/>
            <p:cNvSpPr txBox="1"/>
            <p:nvPr/>
          </p:nvSpPr>
          <p:spPr>
            <a:xfrm>
              <a:off x="4289703" y="3895703"/>
              <a:ext cx="4053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20 - 24   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5"/>
            <p:cNvSpPr txBox="1"/>
            <p:nvPr/>
          </p:nvSpPr>
          <p:spPr>
            <a:xfrm>
              <a:off x="4289703" y="4061839"/>
              <a:ext cx="4053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15 - 19   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5"/>
            <p:cNvSpPr txBox="1"/>
            <p:nvPr/>
          </p:nvSpPr>
          <p:spPr>
            <a:xfrm>
              <a:off x="4289703" y="4230652"/>
              <a:ext cx="4053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10 - 14   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5"/>
            <p:cNvSpPr txBox="1"/>
            <p:nvPr/>
          </p:nvSpPr>
          <p:spPr>
            <a:xfrm>
              <a:off x="4289703" y="4402252"/>
              <a:ext cx="4053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5 - 9   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5"/>
            <p:cNvSpPr txBox="1"/>
            <p:nvPr/>
          </p:nvSpPr>
          <p:spPr>
            <a:xfrm>
              <a:off x="4289703" y="4563482"/>
              <a:ext cx="4053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0 - 4   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1" name="Google Shape;221;p15"/>
          <p:cNvPicPr preferRelativeResize="0"/>
          <p:nvPr/>
        </p:nvPicPr>
        <p:blipFill rotWithShape="1">
          <a:blip r:embed="rId4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5"/>
          <p:cNvSpPr/>
          <p:nvPr/>
        </p:nvSpPr>
        <p:spPr>
          <a:xfrm>
            <a:off x="511154" y="334988"/>
            <a:ext cx="19458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EMPRESA Y ENTORNO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"/>
          <p:cNvSpPr txBox="1"/>
          <p:nvPr/>
        </p:nvSpPr>
        <p:spPr>
          <a:xfrm>
            <a:off x="3159145" y="1704975"/>
            <a:ext cx="282571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PERÚ: PIRÁMIDE DE POBLACIÓN 2050</a:t>
            </a:r>
            <a:endParaRPr/>
          </a:p>
        </p:txBody>
      </p:sp>
      <p:grpSp>
        <p:nvGrpSpPr>
          <p:cNvPr id="229" name="Google Shape;229;p16"/>
          <p:cNvGrpSpPr/>
          <p:nvPr/>
        </p:nvGrpSpPr>
        <p:grpSpPr>
          <a:xfrm>
            <a:off x="4885871" y="4963227"/>
            <a:ext cx="833659" cy="276999"/>
            <a:chOff x="4691669" y="4899925"/>
            <a:chExt cx="833659" cy="276999"/>
          </a:xfrm>
        </p:grpSpPr>
        <p:sp>
          <p:nvSpPr>
            <p:cNvPr id="230" name="Google Shape;230;p16"/>
            <p:cNvSpPr txBox="1"/>
            <p:nvPr/>
          </p:nvSpPr>
          <p:spPr>
            <a:xfrm>
              <a:off x="4814877" y="4899925"/>
              <a:ext cx="71045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Mujeres</a:t>
              </a: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691669" y="4957864"/>
              <a:ext cx="161120" cy="161120"/>
            </a:xfrm>
            <a:prstGeom prst="rect">
              <a:avLst/>
            </a:prstGeom>
            <a:solidFill>
              <a:srgbClr val="8058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16"/>
          <p:cNvGrpSpPr/>
          <p:nvPr/>
        </p:nvGrpSpPr>
        <p:grpSpPr>
          <a:xfrm>
            <a:off x="3824323" y="4963227"/>
            <a:ext cx="898492" cy="276999"/>
            <a:chOff x="3630121" y="4899925"/>
            <a:chExt cx="898492" cy="276999"/>
          </a:xfrm>
        </p:grpSpPr>
        <p:sp>
          <p:nvSpPr>
            <p:cNvPr id="233" name="Google Shape;233;p16"/>
            <p:cNvSpPr txBox="1"/>
            <p:nvPr/>
          </p:nvSpPr>
          <p:spPr>
            <a:xfrm>
              <a:off x="3762808" y="4899925"/>
              <a:ext cx="76580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Hombres</a:t>
              </a: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3630121" y="4957864"/>
              <a:ext cx="161120" cy="161120"/>
            </a:xfrm>
            <a:prstGeom prst="rect">
              <a:avLst/>
            </a:prstGeom>
            <a:solidFill>
              <a:srgbClr val="13AD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16"/>
          <p:cNvSpPr txBox="1"/>
          <p:nvPr/>
        </p:nvSpPr>
        <p:spPr>
          <a:xfrm>
            <a:off x="6991119" y="4905287"/>
            <a:ext cx="21989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 INEI, UNFPA. Boletín de </a:t>
            </a:r>
            <a:br>
              <a:rPr lang="es-PE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demográfico No 36, 2009</a:t>
            </a:r>
            <a:endParaRPr/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4577" y="1929143"/>
            <a:ext cx="5374846" cy="304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6"/>
          <p:cNvPicPr preferRelativeResize="0"/>
          <p:nvPr/>
        </p:nvPicPr>
        <p:blipFill rotWithShape="1">
          <a:blip r:embed="rId4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6"/>
          <p:cNvSpPr/>
          <p:nvPr/>
        </p:nvSpPr>
        <p:spPr>
          <a:xfrm>
            <a:off x="511154" y="334988"/>
            <a:ext cx="19458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EMPRESA Y ENTORNO</a:t>
            </a:r>
            <a:endParaRPr/>
          </a:p>
        </p:txBody>
      </p:sp>
      <p:sp>
        <p:nvSpPr>
          <p:cNvPr id="239" name="Google Shape;239;p16"/>
          <p:cNvSpPr txBox="1"/>
          <p:nvPr/>
        </p:nvSpPr>
        <p:spPr>
          <a:xfrm>
            <a:off x="511153" y="928367"/>
            <a:ext cx="76328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CAMBIOS DEMOGRÁFICOS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afecta el aumento en la edad de la población?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"/>
          <p:cNvSpPr txBox="1"/>
          <p:nvPr/>
        </p:nvSpPr>
        <p:spPr>
          <a:xfrm>
            <a:off x="511152" y="949325"/>
            <a:ext cx="81645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importante el conocimiento del  entorno puesto que recibe influencias que van a afectar la vida y  desarrollo de las empresas. Estos acontecimientos pueden suponer oportunidades que las empresas han de saber aprovechar o amenazas que deberán evitar o superar y solo lo harán si están atentos a ellas.</a:t>
            </a:r>
            <a:endParaRPr/>
          </a:p>
        </p:txBody>
      </p:sp>
      <p:sp>
        <p:nvSpPr>
          <p:cNvPr id="246" name="Google Shape;246;p17"/>
          <p:cNvSpPr txBox="1"/>
          <p:nvPr/>
        </p:nvSpPr>
        <p:spPr>
          <a:xfrm>
            <a:off x="616969" y="4828143"/>
            <a:ext cx="376265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 INEI, UNFPA. Boletín de análisis demográfico No 36, 2009</a:t>
            </a:r>
            <a:endParaRPr/>
          </a:p>
        </p:txBody>
      </p:sp>
      <p:sp>
        <p:nvSpPr>
          <p:cNvPr id="247" name="Google Shape;247;p17"/>
          <p:cNvSpPr txBox="1"/>
          <p:nvPr/>
        </p:nvSpPr>
        <p:spPr>
          <a:xfrm>
            <a:off x="4959240" y="4828143"/>
            <a:ext cx="351322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 INEI, UNFPA. Boletín de análisis demográfico No 36, 2009</a:t>
            </a:r>
            <a:endParaRPr/>
          </a:p>
        </p:txBody>
      </p:sp>
      <p:sp>
        <p:nvSpPr>
          <p:cNvPr id="248" name="Google Shape;248;p17"/>
          <p:cNvSpPr txBox="1"/>
          <p:nvPr/>
        </p:nvSpPr>
        <p:spPr>
          <a:xfrm>
            <a:off x="1207944" y="2055426"/>
            <a:ext cx="26084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PERÚ: PIRÁMIDE DE POBLACIÓN 2015</a:t>
            </a:r>
            <a:endParaRPr/>
          </a:p>
        </p:txBody>
      </p:sp>
      <p:sp>
        <p:nvSpPr>
          <p:cNvPr id="249" name="Google Shape;249;p17"/>
          <p:cNvSpPr txBox="1"/>
          <p:nvPr/>
        </p:nvSpPr>
        <p:spPr>
          <a:xfrm>
            <a:off x="5433024" y="2055426"/>
            <a:ext cx="260329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PERÚ: PIRÁMIDE DE POBLACIÓN 2050</a:t>
            </a:r>
            <a:endParaRPr/>
          </a:p>
        </p:txBody>
      </p:sp>
      <p:grpSp>
        <p:nvGrpSpPr>
          <p:cNvPr id="250" name="Google Shape;250;p17"/>
          <p:cNvGrpSpPr/>
          <p:nvPr/>
        </p:nvGrpSpPr>
        <p:grpSpPr>
          <a:xfrm>
            <a:off x="2728412" y="4581922"/>
            <a:ext cx="713012" cy="246221"/>
            <a:chOff x="4691669" y="4899925"/>
            <a:chExt cx="889692" cy="307233"/>
          </a:xfrm>
        </p:grpSpPr>
        <p:sp>
          <p:nvSpPr>
            <p:cNvPr id="251" name="Google Shape;251;p17"/>
            <p:cNvSpPr txBox="1"/>
            <p:nvPr/>
          </p:nvSpPr>
          <p:spPr>
            <a:xfrm>
              <a:off x="4814877" y="4899925"/>
              <a:ext cx="766484" cy="307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Mujeres</a:t>
              </a: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4691669" y="4957864"/>
              <a:ext cx="161120" cy="161120"/>
            </a:xfrm>
            <a:prstGeom prst="rect">
              <a:avLst/>
            </a:prstGeom>
            <a:solidFill>
              <a:srgbClr val="8058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17"/>
          <p:cNvGrpSpPr/>
          <p:nvPr/>
        </p:nvGrpSpPr>
        <p:grpSpPr>
          <a:xfrm>
            <a:off x="1666861" y="4581922"/>
            <a:ext cx="767095" cy="246221"/>
            <a:chOff x="3630121" y="4899925"/>
            <a:chExt cx="957177" cy="307233"/>
          </a:xfrm>
        </p:grpSpPr>
        <p:sp>
          <p:nvSpPr>
            <p:cNvPr id="254" name="Google Shape;254;p17"/>
            <p:cNvSpPr txBox="1"/>
            <p:nvPr/>
          </p:nvSpPr>
          <p:spPr>
            <a:xfrm>
              <a:off x="3762808" y="4899925"/>
              <a:ext cx="824490" cy="307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Hombres</a:t>
              </a: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3630121" y="4957864"/>
              <a:ext cx="161120" cy="161120"/>
            </a:xfrm>
            <a:prstGeom prst="rect">
              <a:avLst/>
            </a:prstGeom>
            <a:solidFill>
              <a:srgbClr val="13AD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17"/>
          <p:cNvGrpSpPr/>
          <p:nvPr/>
        </p:nvGrpSpPr>
        <p:grpSpPr>
          <a:xfrm>
            <a:off x="6904957" y="4581922"/>
            <a:ext cx="713012" cy="246221"/>
            <a:chOff x="4691669" y="4899925"/>
            <a:chExt cx="889692" cy="307233"/>
          </a:xfrm>
        </p:grpSpPr>
        <p:sp>
          <p:nvSpPr>
            <p:cNvPr id="257" name="Google Shape;257;p17"/>
            <p:cNvSpPr txBox="1"/>
            <p:nvPr/>
          </p:nvSpPr>
          <p:spPr>
            <a:xfrm>
              <a:off x="4814877" y="4899925"/>
              <a:ext cx="766484" cy="307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Mujeres</a:t>
              </a:r>
              <a:endParaRPr/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4691669" y="4957864"/>
              <a:ext cx="161120" cy="161120"/>
            </a:xfrm>
            <a:prstGeom prst="rect">
              <a:avLst/>
            </a:prstGeom>
            <a:solidFill>
              <a:srgbClr val="8058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17"/>
          <p:cNvGrpSpPr/>
          <p:nvPr/>
        </p:nvGrpSpPr>
        <p:grpSpPr>
          <a:xfrm>
            <a:off x="5843406" y="4581922"/>
            <a:ext cx="767095" cy="246221"/>
            <a:chOff x="3630121" y="4899925"/>
            <a:chExt cx="957177" cy="307233"/>
          </a:xfrm>
        </p:grpSpPr>
        <p:sp>
          <p:nvSpPr>
            <p:cNvPr id="260" name="Google Shape;260;p17"/>
            <p:cNvSpPr txBox="1"/>
            <p:nvPr/>
          </p:nvSpPr>
          <p:spPr>
            <a:xfrm>
              <a:off x="3762808" y="4899925"/>
              <a:ext cx="824490" cy="307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Hombres</a:t>
              </a: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3630121" y="4957864"/>
              <a:ext cx="161120" cy="161120"/>
            </a:xfrm>
            <a:prstGeom prst="rect">
              <a:avLst/>
            </a:prstGeom>
            <a:solidFill>
              <a:srgbClr val="13AD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" name="Google Shape;262;p17"/>
          <p:cNvPicPr preferRelativeResize="0"/>
          <p:nvPr/>
        </p:nvPicPr>
        <p:blipFill rotWithShape="1">
          <a:blip r:embed="rId3">
            <a:alphaModFix/>
          </a:blip>
          <a:srcRect b="0" l="2400" r="0" t="0"/>
          <a:stretch/>
        </p:blipFill>
        <p:spPr>
          <a:xfrm>
            <a:off x="507436" y="2403089"/>
            <a:ext cx="3920245" cy="2108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7"/>
          <p:cNvPicPr preferRelativeResize="0"/>
          <p:nvPr/>
        </p:nvPicPr>
        <p:blipFill rotWithShape="1">
          <a:blip r:embed="rId4">
            <a:alphaModFix/>
          </a:blip>
          <a:srcRect b="0" l="2890" r="1026" t="0"/>
          <a:stretch/>
        </p:blipFill>
        <p:spPr>
          <a:xfrm>
            <a:off x="4793660" y="2403089"/>
            <a:ext cx="3882027" cy="2133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7"/>
          <p:cNvPicPr preferRelativeResize="0"/>
          <p:nvPr/>
        </p:nvPicPr>
        <p:blipFill rotWithShape="1">
          <a:blip r:embed="rId5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7"/>
          <p:cNvSpPr/>
          <p:nvPr/>
        </p:nvSpPr>
        <p:spPr>
          <a:xfrm>
            <a:off x="511154" y="334988"/>
            <a:ext cx="19458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EMPRESA Y ENTORNO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/>
          <p:nvPr/>
        </p:nvSpPr>
        <p:spPr>
          <a:xfrm>
            <a:off x="511153" y="1467800"/>
            <a:ext cx="4097360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COMPOSICIÓN DEL ENTORNO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rgbClr val="8058A6"/>
                </a:solidFill>
                <a:latin typeface="Calibri"/>
                <a:ea typeface="Calibri"/>
                <a:cs typeface="Calibri"/>
                <a:sym typeface="Calibri"/>
              </a:rPr>
              <a:t>DENTRO DEL ENTORNO EXISTEN: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Entorno general o macroentorno: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1793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Conjunto de factores que afectan a todas las empresas de una sociedad o país. Ej. Cambios socioculturales, políticos, económicos, tecnológicos.</a:t>
            </a:r>
            <a:endParaRPr/>
          </a:p>
          <a:p>
            <a:pPr indent="-777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Entorno específico o microentorno: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1793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Factores que influyen sobre un grupo específico de empresas y presentan características comunes que se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encuentran dentro de un mismo sector.</a:t>
            </a:r>
            <a:endParaRPr/>
          </a:p>
        </p:txBody>
      </p:sp>
      <p:pic>
        <p:nvPicPr>
          <p:cNvPr id="272" name="Google Shape;272;p18"/>
          <p:cNvPicPr preferRelativeResize="0"/>
          <p:nvPr/>
        </p:nvPicPr>
        <p:blipFill rotWithShape="1">
          <a:blip r:embed="rId3">
            <a:alphaModFix/>
          </a:blip>
          <a:srcRect b="6282" l="17448" r="19085" t="1402"/>
          <a:stretch/>
        </p:blipFill>
        <p:spPr>
          <a:xfrm>
            <a:off x="4936557" y="-35170"/>
            <a:ext cx="4207444" cy="575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8"/>
          <p:cNvPicPr preferRelativeResize="0"/>
          <p:nvPr/>
        </p:nvPicPr>
        <p:blipFill rotWithShape="1">
          <a:blip r:embed="rId4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8"/>
          <p:cNvSpPr/>
          <p:nvPr/>
        </p:nvSpPr>
        <p:spPr>
          <a:xfrm>
            <a:off x="511154" y="334988"/>
            <a:ext cx="19458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EMPRESA Y ENTORNO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/>
          <p:nvPr/>
        </p:nvSpPr>
        <p:spPr>
          <a:xfrm>
            <a:off x="522330" y="679016"/>
            <a:ext cx="711090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COMPOSICIÓN DEL ENTORNO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Esquema de los dos tipos de entorno: entorno general y entorno específico.</a:t>
            </a:r>
            <a:endParaRPr/>
          </a:p>
        </p:txBody>
      </p:sp>
      <p:sp>
        <p:nvSpPr>
          <p:cNvPr id="280" name="Google Shape;280;p19"/>
          <p:cNvSpPr/>
          <p:nvPr/>
        </p:nvSpPr>
        <p:spPr>
          <a:xfrm>
            <a:off x="2849966" y="1314693"/>
            <a:ext cx="3401229" cy="321718"/>
          </a:xfrm>
          <a:prstGeom prst="rect">
            <a:avLst/>
          </a:prstGeom>
          <a:solidFill>
            <a:srgbClr val="13AD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FACTORES DEL ENTORNO DE LA EMPRESA</a:t>
            </a:r>
            <a:endParaRPr/>
          </a:p>
        </p:txBody>
      </p:sp>
      <p:sp>
        <p:nvSpPr>
          <p:cNvPr id="281" name="Google Shape;281;p19"/>
          <p:cNvSpPr/>
          <p:nvPr/>
        </p:nvSpPr>
        <p:spPr>
          <a:xfrm>
            <a:off x="3795191" y="1751065"/>
            <a:ext cx="1510778" cy="321718"/>
          </a:xfrm>
          <a:prstGeom prst="rect">
            <a:avLst/>
          </a:prstGeom>
          <a:solidFill>
            <a:srgbClr val="E88F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Socioculturales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9"/>
          <p:cNvSpPr/>
          <p:nvPr/>
        </p:nvSpPr>
        <p:spPr>
          <a:xfrm>
            <a:off x="972608" y="2294560"/>
            <a:ext cx="1443544" cy="321718"/>
          </a:xfrm>
          <a:prstGeom prst="rect">
            <a:avLst/>
          </a:prstGeom>
          <a:solidFill>
            <a:srgbClr val="E88F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Ecológicos</a:t>
            </a:r>
            <a:endParaRPr/>
          </a:p>
        </p:txBody>
      </p:sp>
      <p:sp>
        <p:nvSpPr>
          <p:cNvPr id="283" name="Google Shape;283;p19"/>
          <p:cNvSpPr/>
          <p:nvPr/>
        </p:nvSpPr>
        <p:spPr>
          <a:xfrm>
            <a:off x="6727847" y="2294560"/>
            <a:ext cx="1443544" cy="321718"/>
          </a:xfrm>
          <a:prstGeom prst="rect">
            <a:avLst/>
          </a:prstGeom>
          <a:solidFill>
            <a:srgbClr val="E88F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Políticos</a:t>
            </a:r>
            <a:endParaRPr/>
          </a:p>
        </p:txBody>
      </p:sp>
      <p:sp>
        <p:nvSpPr>
          <p:cNvPr id="284" name="Google Shape;284;p19"/>
          <p:cNvSpPr/>
          <p:nvPr/>
        </p:nvSpPr>
        <p:spPr>
          <a:xfrm>
            <a:off x="972608" y="4301971"/>
            <a:ext cx="1443544" cy="321718"/>
          </a:xfrm>
          <a:prstGeom prst="rect">
            <a:avLst/>
          </a:prstGeom>
          <a:solidFill>
            <a:srgbClr val="E88F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Tecnológicos</a:t>
            </a:r>
            <a:endParaRPr/>
          </a:p>
        </p:txBody>
      </p:sp>
      <p:sp>
        <p:nvSpPr>
          <p:cNvPr id="285" name="Google Shape;285;p19"/>
          <p:cNvSpPr/>
          <p:nvPr/>
        </p:nvSpPr>
        <p:spPr>
          <a:xfrm>
            <a:off x="6727847" y="4301971"/>
            <a:ext cx="1443544" cy="321718"/>
          </a:xfrm>
          <a:prstGeom prst="rect">
            <a:avLst/>
          </a:prstGeom>
          <a:solidFill>
            <a:srgbClr val="E88F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Jurídicos</a:t>
            </a:r>
            <a:endParaRPr/>
          </a:p>
        </p:txBody>
      </p:sp>
      <p:sp>
        <p:nvSpPr>
          <p:cNvPr id="286" name="Google Shape;286;p19"/>
          <p:cNvSpPr/>
          <p:nvPr/>
        </p:nvSpPr>
        <p:spPr>
          <a:xfrm>
            <a:off x="2849966" y="4003232"/>
            <a:ext cx="1036188" cy="321718"/>
          </a:xfrm>
          <a:prstGeom prst="rect">
            <a:avLst/>
          </a:prstGeom>
          <a:solidFill>
            <a:srgbClr val="E88F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endParaRPr/>
          </a:p>
        </p:txBody>
      </p:sp>
      <p:sp>
        <p:nvSpPr>
          <p:cNvPr id="287" name="Google Shape;287;p19"/>
          <p:cNvSpPr/>
          <p:nvPr/>
        </p:nvSpPr>
        <p:spPr>
          <a:xfrm>
            <a:off x="5182617" y="4003232"/>
            <a:ext cx="1068579" cy="321718"/>
          </a:xfrm>
          <a:prstGeom prst="rect">
            <a:avLst/>
          </a:prstGeom>
          <a:solidFill>
            <a:srgbClr val="E88F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Proveedores</a:t>
            </a:r>
            <a:endParaRPr/>
          </a:p>
        </p:txBody>
      </p:sp>
      <p:sp>
        <p:nvSpPr>
          <p:cNvPr id="288" name="Google Shape;288;p19"/>
          <p:cNvSpPr/>
          <p:nvPr/>
        </p:nvSpPr>
        <p:spPr>
          <a:xfrm>
            <a:off x="2849967" y="2313756"/>
            <a:ext cx="1036188" cy="321718"/>
          </a:xfrm>
          <a:prstGeom prst="rect">
            <a:avLst/>
          </a:prstGeom>
          <a:solidFill>
            <a:srgbClr val="E88F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Productos</a:t>
            </a:r>
            <a:endParaRPr/>
          </a:p>
        </p:txBody>
      </p:sp>
      <p:sp>
        <p:nvSpPr>
          <p:cNvPr id="289" name="Google Shape;289;p19"/>
          <p:cNvSpPr/>
          <p:nvPr/>
        </p:nvSpPr>
        <p:spPr>
          <a:xfrm>
            <a:off x="5182617" y="2320625"/>
            <a:ext cx="1068579" cy="321718"/>
          </a:xfrm>
          <a:prstGeom prst="rect">
            <a:avLst/>
          </a:prstGeom>
          <a:solidFill>
            <a:srgbClr val="E88F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Competidores</a:t>
            </a:r>
            <a:endParaRPr/>
          </a:p>
        </p:txBody>
      </p:sp>
      <p:sp>
        <p:nvSpPr>
          <p:cNvPr id="290" name="Google Shape;290;p19"/>
          <p:cNvSpPr/>
          <p:nvPr/>
        </p:nvSpPr>
        <p:spPr>
          <a:xfrm>
            <a:off x="4077780" y="2842657"/>
            <a:ext cx="945601" cy="271881"/>
          </a:xfrm>
          <a:prstGeom prst="rect">
            <a:avLst/>
          </a:prstGeom>
          <a:solidFill>
            <a:srgbClr val="13AD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Entorno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9"/>
          <p:cNvSpPr/>
          <p:nvPr/>
        </p:nvSpPr>
        <p:spPr>
          <a:xfrm>
            <a:off x="4077780" y="3543594"/>
            <a:ext cx="945601" cy="271881"/>
          </a:xfrm>
          <a:prstGeom prst="rect">
            <a:avLst/>
          </a:prstGeom>
          <a:solidFill>
            <a:srgbClr val="13AD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/>
          </a:p>
        </p:txBody>
      </p:sp>
      <p:sp>
        <p:nvSpPr>
          <p:cNvPr id="292" name="Google Shape;292;p19"/>
          <p:cNvSpPr/>
          <p:nvPr/>
        </p:nvSpPr>
        <p:spPr>
          <a:xfrm>
            <a:off x="4077780" y="3193125"/>
            <a:ext cx="945601" cy="271881"/>
          </a:xfrm>
          <a:prstGeom prst="rect">
            <a:avLst/>
          </a:prstGeom>
          <a:solidFill>
            <a:srgbClr val="E88F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EMPRESA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9"/>
          <p:cNvSpPr/>
          <p:nvPr/>
        </p:nvSpPr>
        <p:spPr>
          <a:xfrm rot="-5400000">
            <a:off x="2522607" y="3175679"/>
            <a:ext cx="998844" cy="280750"/>
          </a:xfrm>
          <a:prstGeom prst="rect">
            <a:avLst/>
          </a:prstGeom>
          <a:solidFill>
            <a:srgbClr val="13AD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ENTORNO</a:t>
            </a:r>
            <a:endParaRPr/>
          </a:p>
        </p:txBody>
      </p:sp>
      <p:sp>
        <p:nvSpPr>
          <p:cNvPr id="294" name="Google Shape;294;p19"/>
          <p:cNvSpPr/>
          <p:nvPr/>
        </p:nvSpPr>
        <p:spPr>
          <a:xfrm rot="-5400000">
            <a:off x="5611399" y="3175679"/>
            <a:ext cx="998844" cy="280750"/>
          </a:xfrm>
          <a:prstGeom prst="rect">
            <a:avLst/>
          </a:prstGeom>
          <a:solidFill>
            <a:srgbClr val="13AD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GENERAL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5" name="Google Shape;295;p19"/>
          <p:cNvCxnSpPr>
            <a:stCxn id="289" idx="2"/>
            <a:endCxn id="287" idx="0"/>
          </p:cNvCxnSpPr>
          <p:nvPr/>
        </p:nvCxnSpPr>
        <p:spPr>
          <a:xfrm>
            <a:off x="5716907" y="2642343"/>
            <a:ext cx="0" cy="1360800"/>
          </a:xfrm>
          <a:prstGeom prst="straightConnector1">
            <a:avLst/>
          </a:prstGeom>
          <a:noFill/>
          <a:ln cap="flat" cmpd="sng" w="28575">
            <a:solidFill>
              <a:srgbClr val="E88F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6" name="Google Shape;296;p19"/>
          <p:cNvCxnSpPr/>
          <p:nvPr/>
        </p:nvCxnSpPr>
        <p:spPr>
          <a:xfrm>
            <a:off x="3351865" y="2616278"/>
            <a:ext cx="0" cy="1386954"/>
          </a:xfrm>
          <a:prstGeom prst="straightConnector1">
            <a:avLst/>
          </a:prstGeom>
          <a:noFill/>
          <a:ln cap="flat" cmpd="sng" w="28575">
            <a:solidFill>
              <a:srgbClr val="E88F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7" name="Google Shape;297;p19"/>
          <p:cNvCxnSpPr>
            <a:stCxn id="288" idx="3"/>
            <a:endCxn id="289" idx="1"/>
          </p:cNvCxnSpPr>
          <p:nvPr/>
        </p:nvCxnSpPr>
        <p:spPr>
          <a:xfrm>
            <a:off x="3886155" y="2474615"/>
            <a:ext cx="1296600" cy="6900"/>
          </a:xfrm>
          <a:prstGeom prst="straightConnector1">
            <a:avLst/>
          </a:prstGeom>
          <a:noFill/>
          <a:ln cap="flat" cmpd="sng" w="28575">
            <a:solidFill>
              <a:srgbClr val="E88F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8" name="Google Shape;298;p19"/>
          <p:cNvCxnSpPr>
            <a:stCxn id="286" idx="3"/>
          </p:cNvCxnSpPr>
          <p:nvPr/>
        </p:nvCxnSpPr>
        <p:spPr>
          <a:xfrm flipH="1" rot="10800000">
            <a:off x="3886154" y="4159291"/>
            <a:ext cx="1296600" cy="4800"/>
          </a:xfrm>
          <a:prstGeom prst="straightConnector1">
            <a:avLst/>
          </a:prstGeom>
          <a:noFill/>
          <a:ln cap="flat" cmpd="sng" w="28575">
            <a:solidFill>
              <a:srgbClr val="E88F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9" name="Google Shape;299;p19"/>
          <p:cNvCxnSpPr/>
          <p:nvPr/>
        </p:nvCxnSpPr>
        <p:spPr>
          <a:xfrm flipH="1" rot="10800000">
            <a:off x="5052234" y="2676631"/>
            <a:ext cx="363708" cy="300282"/>
          </a:xfrm>
          <a:prstGeom prst="straightConnector1">
            <a:avLst/>
          </a:prstGeom>
          <a:noFill/>
          <a:ln cap="flat" cmpd="sng" w="25400">
            <a:solidFill>
              <a:srgbClr val="13ADA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00" name="Google Shape;300;p19"/>
          <p:cNvCxnSpPr/>
          <p:nvPr/>
        </p:nvCxnSpPr>
        <p:spPr>
          <a:xfrm>
            <a:off x="5067919" y="3687179"/>
            <a:ext cx="332336" cy="243983"/>
          </a:xfrm>
          <a:prstGeom prst="straightConnector1">
            <a:avLst/>
          </a:prstGeom>
          <a:noFill/>
          <a:ln cap="flat" cmpd="sng" w="25400">
            <a:solidFill>
              <a:srgbClr val="13ADA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01" name="Google Shape;301;p19"/>
          <p:cNvCxnSpPr/>
          <p:nvPr/>
        </p:nvCxnSpPr>
        <p:spPr>
          <a:xfrm flipH="1">
            <a:off x="3750680" y="3679534"/>
            <a:ext cx="267144" cy="251628"/>
          </a:xfrm>
          <a:prstGeom prst="straightConnector1">
            <a:avLst/>
          </a:prstGeom>
          <a:noFill/>
          <a:ln cap="flat" cmpd="sng" w="25400">
            <a:solidFill>
              <a:srgbClr val="13ADA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02" name="Google Shape;302;p19"/>
          <p:cNvCxnSpPr/>
          <p:nvPr/>
        </p:nvCxnSpPr>
        <p:spPr>
          <a:xfrm rot="10800000">
            <a:off x="3650070" y="2685080"/>
            <a:ext cx="367755" cy="329067"/>
          </a:xfrm>
          <a:prstGeom prst="straightConnector1">
            <a:avLst/>
          </a:prstGeom>
          <a:noFill/>
          <a:ln cap="flat" cmpd="sng" w="25400">
            <a:solidFill>
              <a:srgbClr val="13ADA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03" name="Google Shape;303;p19"/>
          <p:cNvSpPr/>
          <p:nvPr/>
        </p:nvSpPr>
        <p:spPr>
          <a:xfrm>
            <a:off x="3795191" y="4887209"/>
            <a:ext cx="1510778" cy="321718"/>
          </a:xfrm>
          <a:prstGeom prst="rect">
            <a:avLst/>
          </a:prstGeom>
          <a:solidFill>
            <a:srgbClr val="E88F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Macroeconómicos</a:t>
            </a:r>
            <a:endParaRPr/>
          </a:p>
        </p:txBody>
      </p:sp>
      <p:cxnSp>
        <p:nvCxnSpPr>
          <p:cNvPr id="304" name="Google Shape;304;p19"/>
          <p:cNvCxnSpPr>
            <a:stCxn id="303" idx="3"/>
          </p:cNvCxnSpPr>
          <p:nvPr/>
        </p:nvCxnSpPr>
        <p:spPr>
          <a:xfrm flipH="1" rot="10800000">
            <a:off x="5305969" y="4623568"/>
            <a:ext cx="1422000" cy="424500"/>
          </a:xfrm>
          <a:prstGeom prst="straightConnector1">
            <a:avLst/>
          </a:prstGeom>
          <a:noFill/>
          <a:ln cap="flat" cmpd="sng" w="25400">
            <a:solidFill>
              <a:srgbClr val="E88F2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05" name="Google Shape;305;p19"/>
          <p:cNvCxnSpPr>
            <a:stCxn id="285" idx="0"/>
            <a:endCxn id="283" idx="2"/>
          </p:cNvCxnSpPr>
          <p:nvPr/>
        </p:nvCxnSpPr>
        <p:spPr>
          <a:xfrm rot="10800000">
            <a:off x="7449619" y="2616271"/>
            <a:ext cx="0" cy="1685700"/>
          </a:xfrm>
          <a:prstGeom prst="straightConnector1">
            <a:avLst/>
          </a:prstGeom>
          <a:noFill/>
          <a:ln cap="flat" cmpd="sng" w="25400">
            <a:solidFill>
              <a:srgbClr val="E88F2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06" name="Google Shape;306;p19"/>
          <p:cNvCxnSpPr>
            <a:endCxn id="281" idx="3"/>
          </p:cNvCxnSpPr>
          <p:nvPr/>
        </p:nvCxnSpPr>
        <p:spPr>
          <a:xfrm rot="10800000">
            <a:off x="5305969" y="1911924"/>
            <a:ext cx="1422000" cy="382500"/>
          </a:xfrm>
          <a:prstGeom prst="straightConnector1">
            <a:avLst/>
          </a:prstGeom>
          <a:noFill/>
          <a:ln cap="flat" cmpd="sng" w="25400">
            <a:solidFill>
              <a:srgbClr val="E88F2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07" name="Google Shape;307;p19"/>
          <p:cNvCxnSpPr>
            <a:stCxn id="281" idx="1"/>
          </p:cNvCxnSpPr>
          <p:nvPr/>
        </p:nvCxnSpPr>
        <p:spPr>
          <a:xfrm flipH="1">
            <a:off x="2416091" y="1911924"/>
            <a:ext cx="1379100" cy="401700"/>
          </a:xfrm>
          <a:prstGeom prst="straightConnector1">
            <a:avLst/>
          </a:prstGeom>
          <a:noFill/>
          <a:ln cap="flat" cmpd="sng" w="25400">
            <a:solidFill>
              <a:srgbClr val="E88F2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08" name="Google Shape;308;p19"/>
          <p:cNvCxnSpPr/>
          <p:nvPr/>
        </p:nvCxnSpPr>
        <p:spPr>
          <a:xfrm rot="10800000">
            <a:off x="1657814" y="2616278"/>
            <a:ext cx="0" cy="1685693"/>
          </a:xfrm>
          <a:prstGeom prst="straightConnector1">
            <a:avLst/>
          </a:prstGeom>
          <a:noFill/>
          <a:ln cap="flat" cmpd="sng" w="25400">
            <a:solidFill>
              <a:srgbClr val="E88F2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09" name="Google Shape;309;p19"/>
          <p:cNvCxnSpPr>
            <a:endCxn id="303" idx="1"/>
          </p:cNvCxnSpPr>
          <p:nvPr/>
        </p:nvCxnSpPr>
        <p:spPr>
          <a:xfrm>
            <a:off x="2373191" y="4623568"/>
            <a:ext cx="1422000" cy="424500"/>
          </a:xfrm>
          <a:prstGeom prst="straightConnector1">
            <a:avLst/>
          </a:prstGeom>
          <a:noFill/>
          <a:ln cap="flat" cmpd="sng" w="25400">
            <a:solidFill>
              <a:srgbClr val="E88F23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/>
          <p:nvPr/>
        </p:nvSpPr>
        <p:spPr>
          <a:xfrm>
            <a:off x="1186789" y="1406103"/>
            <a:ext cx="7525411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1138" lvl="0" marL="22383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1800"/>
              <a:buFont typeface="Arial"/>
              <a:buChar char="•"/>
            </a:pPr>
            <a:r>
              <a:rPr b="1"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Entender </a:t>
            </a: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concepto de empresa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6838" lvl="0" marL="22383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1138" lvl="0" marL="22383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1800"/>
              <a:buFont typeface="Arial"/>
              <a:buChar char="•"/>
            </a:pPr>
            <a:r>
              <a:rPr b="1"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Entender </a:t>
            </a: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concepto e importancia del entorno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6838" lvl="0" marL="22383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1138" lvl="0" marL="22383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1800"/>
              <a:buFont typeface="Arial"/>
              <a:buChar char="•"/>
            </a:pPr>
            <a:r>
              <a:rPr b="1"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Identificar </a:t>
            </a: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tipos de entorno y cómo afectan a la empresa.</a:t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1186789" y="711873"/>
            <a:ext cx="932115" cy="201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 b="1" sz="16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" name="Google Shape;41;p2"/>
          <p:cNvCxnSpPr/>
          <p:nvPr/>
        </p:nvCxnSpPr>
        <p:spPr>
          <a:xfrm rot="10800000">
            <a:off x="2283266" y="804862"/>
            <a:ext cx="6261245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" name="Google Shape;4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316" y="517525"/>
            <a:ext cx="590547" cy="590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0"/>
          <p:cNvPicPr preferRelativeResize="0"/>
          <p:nvPr/>
        </p:nvPicPr>
        <p:blipFill rotWithShape="1">
          <a:blip r:embed="rId3">
            <a:alphaModFix/>
          </a:blip>
          <a:srcRect b="0" l="35146" r="11217" t="1215"/>
          <a:stretch/>
        </p:blipFill>
        <p:spPr>
          <a:xfrm>
            <a:off x="0" y="517525"/>
            <a:ext cx="3811368" cy="46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/>
          <p:nvPr/>
        </p:nvSpPr>
        <p:spPr>
          <a:xfrm>
            <a:off x="4237876" y="929013"/>
            <a:ext cx="4197207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IMPORTANCIA DEL ANÁLISIS DEL ENTORNO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rgbClr val="8058A6"/>
                </a:solidFill>
                <a:latin typeface="Calibri"/>
                <a:ea typeface="Calibri"/>
                <a:cs typeface="Calibri"/>
                <a:sym typeface="Calibri"/>
              </a:rPr>
              <a:t>¿PARA QUÉ ANALIZAMOS EL ENTORNO?</a:t>
            </a:r>
            <a:endParaRPr sz="1600">
              <a:solidFill>
                <a:srgbClr val="8058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Porque es cambiante.</a:t>
            </a:r>
            <a:endParaRPr/>
          </a:p>
          <a:p>
            <a:pPr indent="-746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Afecta la competitividad empresarial.</a:t>
            </a:r>
            <a:endParaRPr/>
          </a:p>
          <a:p>
            <a:pPr indent="-746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Correctamente realizado permite conocer las oportunidades y amenazas.</a:t>
            </a:r>
            <a:endParaRPr/>
          </a:p>
          <a:p>
            <a:pPr indent="-746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Sirve para aprovechar las oportunidades y/o minimizar los riesgos, así como prever los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futuros cambios.</a:t>
            </a:r>
            <a:endParaRPr/>
          </a:p>
          <a:p>
            <a:pPr indent="-746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base a esto debe modificar sus objetivos, planes y estrategias.</a:t>
            </a:r>
            <a:endParaRPr/>
          </a:p>
        </p:txBody>
      </p:sp>
      <p:pic>
        <p:nvPicPr>
          <p:cNvPr id="316" name="Google Shape;31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5188" y="459983"/>
            <a:ext cx="7493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"/>
          <p:cNvSpPr/>
          <p:nvPr/>
        </p:nvSpPr>
        <p:spPr>
          <a:xfrm>
            <a:off x="511152" y="923087"/>
            <a:ext cx="8164535" cy="1892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DEL ENTORNO EN LAS EMPRESAS </a:t>
            </a:r>
            <a:endParaRPr/>
          </a:p>
          <a:p>
            <a:pPr indent="-179388" lvl="0" marL="1793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empresas realizan modificaciones en función a los cambios del entorno.</a:t>
            </a:r>
            <a:endParaRPr/>
          </a:p>
          <a:p>
            <a:pPr indent="-77788" lvl="0" marL="1793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Estos cambios pueden ser en diferentes áreas de la empresa.</a:t>
            </a:r>
            <a:endParaRPr/>
          </a:p>
          <a:p>
            <a:pPr indent="-77788" lvl="0" marL="1793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todos los cambios son percibidos por los clientes.</a:t>
            </a:r>
            <a:endParaRPr/>
          </a:p>
          <a:p>
            <a:pPr indent="-77788" lvl="0" marL="1793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cambios deben ayudar a volver a la empresa más competitiva. </a:t>
            </a:r>
            <a:endParaRPr/>
          </a:p>
        </p:txBody>
      </p:sp>
      <p:pic>
        <p:nvPicPr>
          <p:cNvPr id="322" name="Google Shape;32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149" y="2791445"/>
            <a:ext cx="4073703" cy="240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1"/>
          <p:cNvPicPr preferRelativeResize="0"/>
          <p:nvPr/>
        </p:nvPicPr>
        <p:blipFill rotWithShape="1">
          <a:blip r:embed="rId4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1"/>
          <p:cNvSpPr/>
          <p:nvPr/>
        </p:nvSpPr>
        <p:spPr>
          <a:xfrm>
            <a:off x="511154" y="334988"/>
            <a:ext cx="19458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EMPRESA Y ENTORNO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"/>
          <p:cNvSpPr/>
          <p:nvPr/>
        </p:nvSpPr>
        <p:spPr>
          <a:xfrm>
            <a:off x="511153" y="923087"/>
            <a:ext cx="3700485" cy="3570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952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RECORDEMOS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952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rgbClr val="8058A6"/>
                </a:solidFill>
                <a:latin typeface="Calibri"/>
                <a:ea typeface="Calibri"/>
                <a:cs typeface="Calibri"/>
                <a:sym typeface="Calibri"/>
              </a:rPr>
              <a:t>EL MACROENTORNO: </a:t>
            </a:r>
            <a:endParaRPr/>
          </a:p>
          <a:p>
            <a:pPr indent="952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todos los factores que influyen sobre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empresa y no se pueden controlar. 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 compuesto por factores (PESTE):</a:t>
            </a:r>
            <a:endParaRPr/>
          </a:p>
          <a:p>
            <a:pPr indent="952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Políticos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Económicos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Sociales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Tecnológicos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Ecológicos</a:t>
            </a:r>
            <a:endParaRPr/>
          </a:p>
          <a:p>
            <a:pPr indent="-841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rgbClr val="8058A6"/>
                </a:solidFill>
                <a:latin typeface="Calibri"/>
                <a:ea typeface="Calibri"/>
                <a:cs typeface="Calibri"/>
                <a:sym typeface="Calibri"/>
              </a:rPr>
              <a:t>EL MACROENTORNO SE ANALIZA CON LA HERRAMIENTA PESTE.</a:t>
            </a:r>
            <a:endParaRPr/>
          </a:p>
        </p:txBody>
      </p:sp>
      <p:pic>
        <p:nvPicPr>
          <p:cNvPr id="331" name="Google Shape;331;p22"/>
          <p:cNvPicPr preferRelativeResize="0"/>
          <p:nvPr/>
        </p:nvPicPr>
        <p:blipFill rotWithShape="1">
          <a:blip r:embed="rId3">
            <a:alphaModFix/>
          </a:blip>
          <a:srcRect b="0" l="13024" r="37820" t="0"/>
          <a:stretch/>
        </p:blipFill>
        <p:spPr>
          <a:xfrm>
            <a:off x="4932363" y="0"/>
            <a:ext cx="4211637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2"/>
          <p:cNvPicPr preferRelativeResize="0"/>
          <p:nvPr/>
        </p:nvPicPr>
        <p:blipFill rotWithShape="1">
          <a:blip r:embed="rId4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2"/>
          <p:cNvSpPr/>
          <p:nvPr/>
        </p:nvSpPr>
        <p:spPr>
          <a:xfrm>
            <a:off x="511154" y="334988"/>
            <a:ext cx="19458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EMPRESA Y ENTORNO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3"/>
          <p:cNvPicPr preferRelativeResize="0"/>
          <p:nvPr/>
        </p:nvPicPr>
        <p:blipFill rotWithShape="1">
          <a:blip r:embed="rId3">
            <a:alphaModFix/>
          </a:blip>
          <a:srcRect b="4176" l="23261" r="24447" t="3588"/>
          <a:stretch/>
        </p:blipFill>
        <p:spPr>
          <a:xfrm>
            <a:off x="0" y="517525"/>
            <a:ext cx="3816350" cy="467994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3"/>
          <p:cNvSpPr/>
          <p:nvPr/>
        </p:nvSpPr>
        <p:spPr>
          <a:xfrm>
            <a:off x="4227602" y="1472023"/>
            <a:ext cx="4427538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rgbClr val="8058A6"/>
                </a:solidFill>
                <a:latin typeface="Calibri"/>
                <a:ea typeface="Calibri"/>
                <a:cs typeface="Calibri"/>
                <a:sym typeface="Calibri"/>
              </a:rPr>
              <a:t>EL MICROENTORNO: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 constituido por aquellos factores más cercanos a la empresa: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Proveedores</a:t>
            </a:r>
            <a:endParaRPr/>
          </a:p>
          <a:p>
            <a:pPr indent="-176213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endParaRPr/>
          </a:p>
          <a:p>
            <a:pPr indent="-176213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Competencia</a:t>
            </a:r>
            <a:endParaRPr/>
          </a:p>
          <a:p>
            <a:pPr indent="-176213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Sustitutos</a:t>
            </a:r>
            <a:endParaRPr/>
          </a:p>
          <a:p>
            <a:pPr indent="-74613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rgbClr val="8058A6"/>
                </a:solidFill>
                <a:latin typeface="Calibri"/>
                <a:ea typeface="Calibri"/>
                <a:cs typeface="Calibri"/>
                <a:sym typeface="Calibri"/>
              </a:rPr>
              <a:t>EL MICROENTORNO SE ANALIZA CON LAS FUERZAS DE PORTER.</a:t>
            </a:r>
            <a:endParaRPr/>
          </a:p>
        </p:txBody>
      </p:sp>
      <p:pic>
        <p:nvPicPr>
          <p:cNvPr id="341" name="Google Shape;34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8424" y="461713"/>
            <a:ext cx="7493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4"/>
          <p:cNvPicPr preferRelativeResize="0"/>
          <p:nvPr/>
        </p:nvPicPr>
        <p:blipFill rotWithShape="1">
          <a:blip r:embed="rId3">
            <a:alphaModFix/>
          </a:blip>
          <a:srcRect b="0" l="6760" r="6545" t="0"/>
          <a:stretch/>
        </p:blipFill>
        <p:spPr>
          <a:xfrm>
            <a:off x="4936557" y="1"/>
            <a:ext cx="4207444" cy="573258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4"/>
          <p:cNvSpPr/>
          <p:nvPr/>
        </p:nvSpPr>
        <p:spPr>
          <a:xfrm>
            <a:off x="511153" y="923087"/>
            <a:ext cx="4097360" cy="3570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DEL ENTORNO: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rgbClr val="8058A6"/>
                </a:solidFill>
                <a:latin typeface="Calibri"/>
                <a:ea typeface="Calibri"/>
                <a:cs typeface="Calibri"/>
                <a:sym typeface="Calibri"/>
              </a:rPr>
              <a:t>SU IMPORTANCIA EN LA PLANEACIÓN </a:t>
            </a:r>
            <a:br>
              <a:rPr b="1" lang="es-PE" sz="1600">
                <a:solidFill>
                  <a:srgbClr val="8058A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1600">
                <a:solidFill>
                  <a:srgbClr val="8058A6"/>
                </a:solidFill>
                <a:latin typeface="Calibri"/>
                <a:ea typeface="Calibri"/>
                <a:cs typeface="Calibri"/>
                <a:sym typeface="Calibri"/>
              </a:rPr>
              <a:t>DE UN EMPRENDIMIENTO</a:t>
            </a:r>
            <a:endParaRPr sz="1600">
              <a:solidFill>
                <a:srgbClr val="8058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Antes de realizar un emprendimiento comercial se debe analizar el entorno para determinar si este es favorable o no para la realización del negocio.</a:t>
            </a:r>
            <a:endParaRPr/>
          </a:p>
          <a:p>
            <a:pPr indent="-777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deben analizar por separado en micro y macroentorno.</a:t>
            </a:r>
            <a:endParaRPr/>
          </a:p>
          <a:p>
            <a:pPr indent="-777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base al análisis del entorno se pueden realizar cambios en el modelo de negocio o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la planificación.  </a:t>
            </a:r>
            <a:endParaRPr/>
          </a:p>
        </p:txBody>
      </p:sp>
      <p:pic>
        <p:nvPicPr>
          <p:cNvPr id="349" name="Google Shape;349;p24"/>
          <p:cNvPicPr preferRelativeResize="0"/>
          <p:nvPr/>
        </p:nvPicPr>
        <p:blipFill rotWithShape="1">
          <a:blip r:embed="rId4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4"/>
          <p:cNvSpPr/>
          <p:nvPr/>
        </p:nvSpPr>
        <p:spPr>
          <a:xfrm>
            <a:off x="511154" y="334988"/>
            <a:ext cx="19458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EMPRESA Y ENTORNO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/>
          <p:nvPr/>
        </p:nvSpPr>
        <p:spPr>
          <a:xfrm>
            <a:off x="511154" y="1536942"/>
            <a:ext cx="2656590" cy="132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 </a:t>
            </a:r>
            <a:endParaRPr/>
          </a:p>
          <a:p>
            <a:pPr indent="-179388" lvl="0" marL="1793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 desea lanzar al mercado un yogurt con chía. </a:t>
            </a:r>
            <a:endParaRPr/>
          </a:p>
          <a:p>
            <a:pPr indent="-77788" lvl="0" marL="1793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marca que se ha pensado es Chiafrut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0210" y="990600"/>
            <a:ext cx="5429228" cy="389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5"/>
          <p:cNvPicPr preferRelativeResize="0"/>
          <p:nvPr/>
        </p:nvPicPr>
        <p:blipFill rotWithShape="1">
          <a:blip r:embed="rId4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5"/>
          <p:cNvSpPr/>
          <p:nvPr/>
        </p:nvSpPr>
        <p:spPr>
          <a:xfrm>
            <a:off x="511154" y="334988"/>
            <a:ext cx="19458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EMPRESA Y ENTORNO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26"/>
          <p:cNvGrpSpPr/>
          <p:nvPr/>
        </p:nvGrpSpPr>
        <p:grpSpPr>
          <a:xfrm>
            <a:off x="2406459" y="885213"/>
            <a:ext cx="4478282" cy="4307174"/>
            <a:chOff x="582887" y="-196326"/>
            <a:chExt cx="4478282" cy="4307174"/>
          </a:xfrm>
        </p:grpSpPr>
        <p:sp>
          <p:nvSpPr>
            <p:cNvPr id="365" name="Google Shape;365;p26"/>
            <p:cNvSpPr/>
            <p:nvPr/>
          </p:nvSpPr>
          <p:spPr>
            <a:xfrm>
              <a:off x="1198148" y="230463"/>
              <a:ext cx="3328699" cy="3328699"/>
            </a:xfrm>
            <a:prstGeom prst="pie">
              <a:avLst>
                <a:gd fmla="val 16200000" name="adj1"/>
                <a:gd fmla="val 19800000" name="adj2"/>
              </a:avLst>
            </a:prstGeom>
            <a:solidFill>
              <a:srgbClr val="D71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6"/>
            <p:cNvSpPr txBox="1"/>
            <p:nvPr/>
          </p:nvSpPr>
          <p:spPr>
            <a:xfrm>
              <a:off x="2941752" y="655665"/>
              <a:ext cx="871802" cy="673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rPr lang="es-PE" sz="10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Yogurt frutado a base de semillas de chía negra.</a:t>
              </a: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1237775" y="299018"/>
              <a:ext cx="3328699" cy="3328699"/>
            </a:xfrm>
            <a:prstGeom prst="pie">
              <a:avLst>
                <a:gd fmla="val 19800000" name="adj1"/>
                <a:gd fmla="val 1800000" name="adj2"/>
              </a:avLst>
            </a:prstGeom>
            <a:solidFill>
              <a:srgbClr val="13A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6"/>
            <p:cNvSpPr txBox="1"/>
            <p:nvPr/>
          </p:nvSpPr>
          <p:spPr>
            <a:xfrm>
              <a:off x="3496535" y="1646349"/>
              <a:ext cx="911429" cy="6538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rPr lang="es-PE" sz="10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Alto poder antioxidante</a:t>
              </a: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1198148" y="367574"/>
              <a:ext cx="3328699" cy="3328699"/>
            </a:xfrm>
            <a:prstGeom prst="pie">
              <a:avLst>
                <a:gd fmla="val 1800000" name="adj1"/>
                <a:gd fmla="val 5400000" name="adj2"/>
              </a:avLst>
            </a:prstGeom>
            <a:solidFill>
              <a:srgbClr val="8058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6"/>
            <p:cNvSpPr txBox="1"/>
            <p:nvPr/>
          </p:nvSpPr>
          <p:spPr>
            <a:xfrm>
              <a:off x="2941752" y="2617220"/>
              <a:ext cx="871802" cy="673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rPr lang="es-PE" sz="10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Elevada concentración de omega 3</a:t>
              </a: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1118893" y="367574"/>
              <a:ext cx="3328699" cy="3328699"/>
            </a:xfrm>
            <a:prstGeom prst="pie">
              <a:avLst>
                <a:gd fmla="val 5400000" name="adj1"/>
                <a:gd fmla="val 9000000" name="adj2"/>
              </a:avLst>
            </a:prstGeom>
            <a:solidFill>
              <a:srgbClr val="F2D1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6"/>
            <p:cNvSpPr txBox="1"/>
            <p:nvPr/>
          </p:nvSpPr>
          <p:spPr>
            <a:xfrm>
              <a:off x="1832186" y="2617220"/>
              <a:ext cx="871802" cy="673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rPr lang="es-PE" sz="10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Fibra, calcio, proteínas y ácidos grasos.</a:t>
              </a: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1079266" y="299018"/>
              <a:ext cx="3328699" cy="3328699"/>
            </a:xfrm>
            <a:prstGeom prst="pie">
              <a:avLst>
                <a:gd fmla="val 9000000" name="adj1"/>
                <a:gd fmla="val 12600000" name="adj2"/>
              </a:avLst>
            </a:prstGeom>
            <a:solidFill>
              <a:srgbClr val="9CC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6"/>
            <p:cNvSpPr txBox="1"/>
            <p:nvPr/>
          </p:nvSpPr>
          <p:spPr>
            <a:xfrm>
              <a:off x="1237775" y="1646349"/>
              <a:ext cx="911429" cy="6538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rPr lang="es-PE" sz="10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Excelente regulador del metabolismo</a:t>
              </a: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1118893" y="230463"/>
              <a:ext cx="3328699" cy="3328699"/>
            </a:xfrm>
            <a:prstGeom prst="pie">
              <a:avLst>
                <a:gd fmla="val 12600000" name="adj1"/>
                <a:gd fmla="val 16200000" name="adj2"/>
              </a:avLst>
            </a:prstGeom>
            <a:solidFill>
              <a:srgbClr val="E88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6"/>
            <p:cNvSpPr txBox="1"/>
            <p:nvPr/>
          </p:nvSpPr>
          <p:spPr>
            <a:xfrm>
              <a:off x="1832186" y="655665"/>
              <a:ext cx="871802" cy="673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s-PE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Ofrece sensación de llenura que ayuda a bajar de peso.</a:t>
              </a: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1115823" y="-162901"/>
              <a:ext cx="3852973" cy="3647078"/>
            </a:xfrm>
            <a:custGeom>
              <a:rect b="b" l="l" r="r" t="t"/>
              <a:pathLst>
                <a:path extrusionOk="0" h="120000" w="120000">
                  <a:moveTo>
                    <a:pt x="60004" y="4067"/>
                  </a:moveTo>
                  <a:lnTo>
                    <a:pt x="60004" y="4067"/>
                  </a:lnTo>
                  <a:cubicBezTo>
                    <a:pt x="77710" y="4069"/>
                    <a:pt x="94379" y="12389"/>
                    <a:pt x="104978" y="26518"/>
                  </a:cubicBezTo>
                  <a:lnTo>
                    <a:pt x="108285" y="24501"/>
                  </a:lnTo>
                  <a:lnTo>
                    <a:pt x="105382" y="32319"/>
                  </a:lnTo>
                  <a:lnTo>
                    <a:pt x="96614" y="31619"/>
                  </a:lnTo>
                  <a:lnTo>
                    <a:pt x="99917" y="29605"/>
                  </a:lnTo>
                  <a:lnTo>
                    <a:pt x="99917" y="29605"/>
                  </a:lnTo>
                  <a:cubicBezTo>
                    <a:pt x="90382" y="17351"/>
                    <a:pt x="75636" y="10170"/>
                    <a:pt x="60003" y="10169"/>
                  </a:cubicBezTo>
                  <a:close/>
                </a:path>
              </a:pathLst>
            </a:custGeom>
            <a:solidFill>
              <a:srgbClr val="D71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1320346" y="125763"/>
              <a:ext cx="3740823" cy="3740823"/>
            </a:xfrm>
            <a:custGeom>
              <a:rect b="b" l="l" r="r" t="t"/>
              <a:pathLst>
                <a:path extrusionOk="0" h="120000" w="120000">
                  <a:moveTo>
                    <a:pt x="108439" y="32034"/>
                  </a:moveTo>
                  <a:lnTo>
                    <a:pt x="108439" y="32034"/>
                  </a:lnTo>
                  <a:cubicBezTo>
                    <a:pt x="117536" y="47790"/>
                    <a:pt x="118401" y="66986"/>
                    <a:pt x="110758" y="83496"/>
                  </a:cubicBezTo>
                  <a:lnTo>
                    <a:pt x="114269" y="85523"/>
                  </a:lnTo>
                  <a:lnTo>
                    <a:pt x="105797" y="86441"/>
                  </a:lnTo>
                  <a:lnTo>
                    <a:pt x="101940" y="78405"/>
                  </a:lnTo>
                  <a:lnTo>
                    <a:pt x="105449" y="80431"/>
                  </a:lnTo>
                  <a:cubicBezTo>
                    <a:pt x="112015" y="65825"/>
                    <a:pt x="111162" y="48953"/>
                    <a:pt x="103155" y="35085"/>
                  </a:cubicBezTo>
                  <a:close/>
                </a:path>
              </a:pathLst>
            </a:custGeom>
            <a:solidFill>
              <a:srgbClr val="13A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1115823" y="370025"/>
              <a:ext cx="3740823" cy="3740823"/>
            </a:xfrm>
            <a:custGeom>
              <a:rect b="b" l="l" r="r" t="t"/>
              <a:pathLst>
                <a:path extrusionOk="0" h="120000" w="120000">
                  <a:moveTo>
                    <a:pt x="108439" y="87966"/>
                  </a:moveTo>
                  <a:cubicBezTo>
                    <a:pt x="99343" y="103721"/>
                    <a:pt x="83153" y="114068"/>
                    <a:pt x="65035" y="115706"/>
                  </a:cubicBezTo>
                  <a:lnTo>
                    <a:pt x="65035" y="119760"/>
                  </a:lnTo>
                  <a:lnTo>
                    <a:pt x="60004" y="112882"/>
                  </a:lnTo>
                  <a:lnTo>
                    <a:pt x="65034" y="105523"/>
                  </a:lnTo>
                  <a:lnTo>
                    <a:pt x="65034" y="109576"/>
                  </a:lnTo>
                  <a:lnTo>
                    <a:pt x="65034" y="109576"/>
                  </a:lnTo>
                  <a:cubicBezTo>
                    <a:pt x="80965" y="107958"/>
                    <a:pt x="95148" y="98783"/>
                    <a:pt x="103155" y="84915"/>
                  </a:cubicBezTo>
                  <a:close/>
                </a:path>
              </a:pathLst>
            </a:custGeom>
            <a:solidFill>
              <a:srgbClr val="8058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716110" y="370025"/>
              <a:ext cx="3740823" cy="3740823"/>
            </a:xfrm>
            <a:custGeom>
              <a:rect b="b" l="l" r="r" t="t"/>
              <a:pathLst>
                <a:path extrusionOk="0" h="120000" w="120000">
                  <a:moveTo>
                    <a:pt x="59996" y="115933"/>
                  </a:moveTo>
                  <a:lnTo>
                    <a:pt x="59996" y="115933"/>
                  </a:lnTo>
                  <a:cubicBezTo>
                    <a:pt x="41804" y="115931"/>
                    <a:pt x="24749" y="107083"/>
                    <a:pt x="14273" y="92210"/>
                  </a:cubicBezTo>
                  <a:lnTo>
                    <a:pt x="10761" y="94237"/>
                  </a:lnTo>
                  <a:lnTo>
                    <a:pt x="14203" y="86441"/>
                  </a:lnTo>
                  <a:lnTo>
                    <a:pt x="23091" y="87118"/>
                  </a:lnTo>
                  <a:lnTo>
                    <a:pt x="19581" y="89145"/>
                  </a:lnTo>
                  <a:lnTo>
                    <a:pt x="19581" y="89145"/>
                  </a:lnTo>
                  <a:cubicBezTo>
                    <a:pt x="28947" y="102133"/>
                    <a:pt x="43983" y="109829"/>
                    <a:pt x="59996" y="109831"/>
                  </a:cubicBezTo>
                  <a:close/>
                </a:path>
              </a:pathLst>
            </a:custGeom>
            <a:solidFill>
              <a:srgbClr val="F2D1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582887" y="111398"/>
              <a:ext cx="3740823" cy="3740823"/>
            </a:xfrm>
            <a:custGeom>
              <a:rect b="b" l="l" r="r" t="t"/>
              <a:pathLst>
                <a:path extrusionOk="0" h="120000" w="120000">
                  <a:moveTo>
                    <a:pt x="11561" y="87966"/>
                  </a:moveTo>
                  <a:cubicBezTo>
                    <a:pt x="2464" y="72210"/>
                    <a:pt x="1599" y="53014"/>
                    <a:pt x="9242" y="36504"/>
                  </a:cubicBezTo>
                  <a:lnTo>
                    <a:pt x="5731" y="34477"/>
                  </a:lnTo>
                  <a:lnTo>
                    <a:pt x="14203" y="33559"/>
                  </a:lnTo>
                  <a:lnTo>
                    <a:pt x="18060" y="41595"/>
                  </a:lnTo>
                  <a:lnTo>
                    <a:pt x="14551" y="39569"/>
                  </a:lnTo>
                  <a:cubicBezTo>
                    <a:pt x="7985" y="54175"/>
                    <a:pt x="8838" y="71047"/>
                    <a:pt x="16845" y="84915"/>
                  </a:cubicBezTo>
                  <a:close/>
                </a:path>
              </a:pathLst>
            </a:custGeom>
            <a:solidFill>
              <a:srgbClr val="9CC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706440" y="-196326"/>
              <a:ext cx="3781935" cy="3607463"/>
            </a:xfrm>
            <a:custGeom>
              <a:rect b="b" l="l" r="r" t="t"/>
              <a:pathLst>
                <a:path extrusionOk="0" h="120000" w="120000">
                  <a:moveTo>
                    <a:pt x="12033" y="30967"/>
                  </a:moveTo>
                  <a:lnTo>
                    <a:pt x="12033" y="30967"/>
                  </a:lnTo>
                  <a:cubicBezTo>
                    <a:pt x="21325" y="15717"/>
                    <a:pt x="37359" y="5800"/>
                    <a:pt x="55195" y="4273"/>
                  </a:cubicBezTo>
                  <a:lnTo>
                    <a:pt x="55195" y="216"/>
                  </a:lnTo>
                  <a:lnTo>
                    <a:pt x="59996" y="7118"/>
                  </a:lnTo>
                  <a:lnTo>
                    <a:pt x="55196" y="14453"/>
                  </a:lnTo>
                  <a:lnTo>
                    <a:pt x="55196" y="10397"/>
                  </a:lnTo>
                  <a:lnTo>
                    <a:pt x="55196" y="10397"/>
                  </a:lnTo>
                  <a:cubicBezTo>
                    <a:pt x="39447" y="11894"/>
                    <a:pt x="25326" y="20645"/>
                    <a:pt x="17077" y="34020"/>
                  </a:cubicBezTo>
                  <a:close/>
                </a:path>
              </a:pathLst>
            </a:custGeom>
            <a:solidFill>
              <a:srgbClr val="E88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6"/>
          <p:cNvSpPr/>
          <p:nvPr/>
        </p:nvSpPr>
        <p:spPr>
          <a:xfrm>
            <a:off x="511154" y="923087"/>
            <a:ext cx="210121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YOGURT DIET ‘CHIAfrut’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Descripción de producto:</a:t>
            </a:r>
            <a:endParaRPr/>
          </a:p>
        </p:txBody>
      </p:sp>
      <p:pic>
        <p:nvPicPr>
          <p:cNvPr id="384" name="Google Shape;384;p26"/>
          <p:cNvPicPr preferRelativeResize="0"/>
          <p:nvPr/>
        </p:nvPicPr>
        <p:blipFill rotWithShape="1">
          <a:blip r:embed="rId3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6"/>
          <p:cNvSpPr/>
          <p:nvPr/>
        </p:nvSpPr>
        <p:spPr>
          <a:xfrm>
            <a:off x="511154" y="334988"/>
            <a:ext cx="19458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EMPRESA Y ENTORNO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7"/>
          <p:cNvSpPr/>
          <p:nvPr/>
        </p:nvSpPr>
        <p:spPr>
          <a:xfrm>
            <a:off x="511152" y="965494"/>
            <a:ext cx="8164535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793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ANALIZAMOS EL MACROENTORNO</a:t>
            </a:r>
            <a:endParaRPr/>
          </a:p>
          <a:p>
            <a:pPr indent="-261937" lvl="0" marL="26987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lphaUcPeriod"/>
            </a:pPr>
            <a:r>
              <a:rPr b="1"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ECONÓMICO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crecimiento de la economía peruana es de 3.9 % para el 2015 y favorecerá el consumo.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1938" lvl="0" marL="2698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B. POLÍTICO/LEGAL: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firma del TLC con China ayudará a exportar el producto a un menor costo.</a:t>
            </a:r>
            <a:endParaRPr/>
          </a:p>
        </p:txBody>
      </p:sp>
      <p:sp>
        <p:nvSpPr>
          <p:cNvPr id="392" name="Google Shape;392;p27"/>
          <p:cNvSpPr txBox="1"/>
          <p:nvPr/>
        </p:nvSpPr>
        <p:spPr>
          <a:xfrm>
            <a:off x="2286770" y="2968478"/>
            <a:ext cx="136688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</a:t>
            </a:r>
            <a:endParaRPr/>
          </a:p>
        </p:txBody>
      </p:sp>
      <p:pic>
        <p:nvPicPr>
          <p:cNvPr id="393" name="Google Shape;3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770" y="3290051"/>
            <a:ext cx="1794495" cy="771633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7"/>
          <p:cNvSpPr txBox="1"/>
          <p:nvPr/>
        </p:nvSpPr>
        <p:spPr>
          <a:xfrm>
            <a:off x="4741682" y="2968478"/>
            <a:ext cx="136688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</a:t>
            </a:r>
            <a:endParaRPr/>
          </a:p>
        </p:txBody>
      </p:sp>
      <p:pic>
        <p:nvPicPr>
          <p:cNvPr id="395" name="Google Shape;39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1682" y="3337040"/>
            <a:ext cx="2385339" cy="72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7"/>
          <p:cNvPicPr preferRelativeResize="0"/>
          <p:nvPr/>
        </p:nvPicPr>
        <p:blipFill rotWithShape="1">
          <a:blip r:embed="rId5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7"/>
          <p:cNvSpPr/>
          <p:nvPr/>
        </p:nvSpPr>
        <p:spPr>
          <a:xfrm>
            <a:off x="511154" y="334988"/>
            <a:ext cx="19458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EMPRESA Y ENTORNO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8"/>
          <p:cNvSpPr/>
          <p:nvPr/>
        </p:nvSpPr>
        <p:spPr>
          <a:xfrm>
            <a:off x="4248150" y="1157648"/>
            <a:ext cx="4427538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lphaUcPeriod" startAt="3"/>
            </a:pPr>
            <a:r>
              <a:rPr b="1"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SOCIAL 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chía está de moda y cada vez más personas </a:t>
            </a:r>
            <a:br>
              <a:rPr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consumen.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D. ECOLÓGICO 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Fenómeno del Niño puede perjudicar </a:t>
            </a:r>
            <a:br>
              <a:rPr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producción nacional de chía, lo que es desfavorable dado que los precios de los insumos podrían subir. 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Revista de Agronomía de UALM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https://www.facebook.com/revista.agronomia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38" y="3084511"/>
            <a:ext cx="3309760" cy="2112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152" y="804862"/>
            <a:ext cx="3301845" cy="2193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8"/>
          <p:cNvPicPr preferRelativeResize="0"/>
          <p:nvPr/>
        </p:nvPicPr>
        <p:blipFill rotWithShape="1">
          <a:blip r:embed="rId6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8"/>
          <p:cNvSpPr/>
          <p:nvPr/>
        </p:nvSpPr>
        <p:spPr>
          <a:xfrm>
            <a:off x="511154" y="334988"/>
            <a:ext cx="19458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EMPRESA Y ENTORNO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9"/>
          <p:cNvSpPr txBox="1"/>
          <p:nvPr/>
        </p:nvSpPr>
        <p:spPr>
          <a:xfrm>
            <a:off x="511153" y="1537742"/>
            <a:ext cx="3736997" cy="2243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ANALIZAMOS EL MICROENTORNO</a:t>
            </a:r>
            <a:endParaRPr/>
          </a:p>
          <a:p>
            <a:pPr indent="-225425" lvl="0" marL="225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lphaUcPeriod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Poder negociador de proveedores </a:t>
            </a:r>
            <a:endParaRPr/>
          </a:p>
          <a:p>
            <a:pPr indent="-123825" lvl="0" marL="225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0" marL="225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lphaUcPeriod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Poder negociador de clientes </a:t>
            </a:r>
            <a:endParaRPr/>
          </a:p>
          <a:p>
            <a:pPr indent="-123825" lvl="0" marL="225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0" marL="225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lphaUcPeriod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Amenaza de nuevos competidores</a:t>
            </a:r>
            <a:endParaRPr/>
          </a:p>
          <a:p>
            <a:pPr indent="-123825" lvl="0" marL="225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0" marL="225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lphaUcPeriod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Rivalidad del sector </a:t>
            </a:r>
            <a:endParaRPr/>
          </a:p>
          <a:p>
            <a:pPr indent="-123825" lvl="0" marL="225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0" marL="225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lphaUcPeriod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Amenaza de productos sustitutos </a:t>
            </a:r>
            <a:endParaRPr/>
          </a:p>
        </p:txBody>
      </p:sp>
      <p:pic>
        <p:nvPicPr>
          <p:cNvPr id="413" name="Google Shape;413;p29"/>
          <p:cNvPicPr preferRelativeResize="0"/>
          <p:nvPr/>
        </p:nvPicPr>
        <p:blipFill rotWithShape="1">
          <a:blip r:embed="rId3">
            <a:alphaModFix/>
          </a:blip>
          <a:srcRect b="0" l="18695" r="32186" t="0"/>
          <a:stretch/>
        </p:blipFill>
        <p:spPr>
          <a:xfrm>
            <a:off x="4932363" y="-4192"/>
            <a:ext cx="4211637" cy="5719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9"/>
          <p:cNvPicPr preferRelativeResize="0"/>
          <p:nvPr/>
        </p:nvPicPr>
        <p:blipFill rotWithShape="1">
          <a:blip r:embed="rId4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9"/>
          <p:cNvSpPr/>
          <p:nvPr/>
        </p:nvSpPr>
        <p:spPr>
          <a:xfrm>
            <a:off x="511154" y="334988"/>
            <a:ext cx="19458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EMPRESA Y ENTORNO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3"/>
          <p:cNvPicPr preferRelativeResize="0"/>
          <p:nvPr/>
        </p:nvPicPr>
        <p:blipFill rotWithShape="1">
          <a:blip r:embed="rId3">
            <a:alphaModFix/>
          </a:blip>
          <a:srcRect b="51790" l="0" r="0" t="0"/>
          <a:stretch/>
        </p:blipFill>
        <p:spPr>
          <a:xfrm>
            <a:off x="-25619" y="362265"/>
            <a:ext cx="470119" cy="155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"/>
          <p:cNvSpPr/>
          <p:nvPr/>
        </p:nvSpPr>
        <p:spPr>
          <a:xfrm>
            <a:off x="511153" y="331345"/>
            <a:ext cx="720449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/>
          </a:p>
        </p:txBody>
      </p:sp>
      <p:sp>
        <p:nvSpPr>
          <p:cNvPr id="50" name="Google Shape;50;p3"/>
          <p:cNvSpPr txBox="1"/>
          <p:nvPr/>
        </p:nvSpPr>
        <p:spPr>
          <a:xfrm>
            <a:off x="503237" y="966910"/>
            <a:ext cx="8172451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0975" lvl="0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curso hace referencia al análisis y al entorno empresarial. </a:t>
            </a:r>
            <a:endParaRPr/>
          </a:p>
          <a:p>
            <a:pPr indent="-79375" lvl="0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5" lvl="0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empresas analizan el entorno constantemente para detectar variaciones que puedan afectarle y, en base a esto, realizar estrategias.</a:t>
            </a:r>
            <a:endParaRPr/>
          </a:p>
          <a:p>
            <a:pPr indent="-79375" lvl="0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5" lvl="0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endParaRPr/>
          </a:p>
          <a:p>
            <a:pPr indent="18097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Vamos a ver, ¿cómo reaccionó el grupo El Comercio ante cambios que detectó en su entorno?</a:t>
            </a:r>
            <a:endParaRPr/>
          </a:p>
        </p:txBody>
      </p:sp>
      <p:pic>
        <p:nvPicPr>
          <p:cNvPr id="51" name="Google Shape;5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369" y="3195021"/>
            <a:ext cx="2166487" cy="124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4294" y="3195020"/>
            <a:ext cx="2487711" cy="124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45157" y="3195020"/>
            <a:ext cx="2799596" cy="1244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0"/>
          <p:cNvSpPr/>
          <p:nvPr/>
        </p:nvSpPr>
        <p:spPr>
          <a:xfrm>
            <a:off x="1186789" y="711873"/>
            <a:ext cx="1328697" cy="201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CONCLUSIONES</a:t>
            </a:r>
            <a:endParaRPr b="1" sz="16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1" name="Google Shape;421;p30"/>
          <p:cNvCxnSpPr/>
          <p:nvPr/>
        </p:nvCxnSpPr>
        <p:spPr>
          <a:xfrm rot="10800000">
            <a:off x="2579757" y="804862"/>
            <a:ext cx="5964755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2" name="Google Shape;42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315" y="517525"/>
            <a:ext cx="590547" cy="590547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0"/>
          <p:cNvSpPr txBox="1"/>
          <p:nvPr/>
        </p:nvSpPr>
        <p:spPr>
          <a:xfrm>
            <a:off x="1261640" y="1273175"/>
            <a:ext cx="7063654" cy="270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0975" lvl="0" marL="180975" marR="0" rtl="0" algn="l"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20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entorno es todo aquello que rodea a la empresa y puede afectarla positiva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negativamente.</a:t>
            </a:r>
            <a:endParaRPr/>
          </a:p>
          <a:p>
            <a:pPr indent="-53975" lvl="0" marL="180975" marR="0" rtl="0" algn="l"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20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5" lvl="0" marL="180975" marR="0" rtl="0" algn="l"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20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entorno no es estático, es cambiante. Debe ser analizado constantemente para poder detectar oportunidades y amenazas.</a:t>
            </a:r>
            <a:endParaRPr/>
          </a:p>
          <a:p>
            <a:pPr indent="-53975" lvl="0" marL="180975" marR="0" rtl="0" algn="l"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20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5" lvl="0" marL="180975" marR="0" rtl="0" algn="l"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20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Existen dos tipos de entorno. El entorno macro o general, que es totalmente incontrolable, y el entorno micro o entorno específico, que es en parte controlable.</a:t>
            </a:r>
            <a:endParaRPr/>
          </a:p>
          <a:p>
            <a:pPr indent="-53975" lvl="0" marL="180975" marR="0" rtl="0" algn="l"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20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5" lvl="0" marL="180975" marR="0" rtl="0" algn="l"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20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micro y macro entorno deben ser analizados por todas las empresas, sin importar su tamaño o el rubro en el que estén.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"/>
          <p:cNvSpPr txBox="1"/>
          <p:nvPr/>
        </p:nvSpPr>
        <p:spPr>
          <a:xfrm>
            <a:off x="511153" y="966666"/>
            <a:ext cx="3824179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puede definir como el conjunto de personas que se agrupan de manera organizada con el objetivo común de conseguir utilidades (fines de lucro)  mediante la venta de bienes y servicios  para satisfacer diversas necesidades.</a:t>
            </a:r>
            <a:endParaRPr/>
          </a:p>
          <a:p>
            <a:pPr indent="0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Nació para atender las necesidades de la sociedad. Brinda productos y/o servicios a cambio de una retribución que compensará el riesgo, los esfuerzos y las inversiones de los empresarios.</a:t>
            </a:r>
            <a:endParaRPr/>
          </a:p>
          <a:p>
            <a:pPr indent="0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empresas pueden pertenecer a diferentes sectores productivos.</a:t>
            </a:r>
            <a:endParaRPr/>
          </a:p>
        </p:txBody>
      </p:sp>
      <p:pic>
        <p:nvPicPr>
          <p:cNvPr id="60" name="Google Shape;6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8513" y="517525"/>
            <a:ext cx="4535487" cy="46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3863" y="459610"/>
            <a:ext cx="7493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4"/>
          <p:cNvPicPr preferRelativeResize="0"/>
          <p:nvPr/>
        </p:nvPicPr>
        <p:blipFill rotWithShape="1">
          <a:blip r:embed="rId5">
            <a:alphaModFix/>
          </a:blip>
          <a:srcRect b="51790" l="0" r="0" t="0"/>
          <a:stretch/>
        </p:blipFill>
        <p:spPr>
          <a:xfrm>
            <a:off x="-25619" y="362265"/>
            <a:ext cx="470119" cy="155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"/>
          <p:cNvSpPr/>
          <p:nvPr/>
        </p:nvSpPr>
        <p:spPr>
          <a:xfrm>
            <a:off x="511153" y="331345"/>
            <a:ext cx="720449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LA EMPRESA Y ENTORNO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5"/>
          <p:cNvPicPr preferRelativeResize="0"/>
          <p:nvPr/>
        </p:nvPicPr>
        <p:blipFill rotWithShape="1">
          <a:blip r:embed="rId3">
            <a:alphaModFix/>
          </a:blip>
          <a:srcRect b="0" l="9865" r="48398" t="0"/>
          <a:stretch/>
        </p:blipFill>
        <p:spPr>
          <a:xfrm>
            <a:off x="0" y="447675"/>
            <a:ext cx="3816350" cy="48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 txBox="1"/>
          <p:nvPr/>
        </p:nvSpPr>
        <p:spPr>
          <a:xfrm>
            <a:off x="4211638" y="1536382"/>
            <a:ext cx="4429125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SECTORES PRODUCTIVOS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sectores productivos son grupos de actividades empresariales con características comunes. Según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actividades que realizan se pueden clasificar en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 enfoques:</a:t>
            </a: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4211637" y="3395426"/>
            <a:ext cx="212500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36525" lvl="0" marL="136525" marR="0" rtl="0" algn="l"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Actividades industriales</a:t>
            </a:r>
            <a:endParaRPr/>
          </a:p>
          <a:p>
            <a:pPr indent="-136525" lvl="0" marL="136525" marR="0" rtl="0" algn="l"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Comercio</a:t>
            </a:r>
            <a:endParaRPr/>
          </a:p>
          <a:p>
            <a:pPr indent="-136525" lvl="0" marL="136525" marR="0" rtl="0" algn="l"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Servicio</a:t>
            </a: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4211638" y="2807122"/>
            <a:ext cx="238504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rgbClr val="13ADA0"/>
                </a:solidFill>
                <a:latin typeface="Calibri"/>
                <a:ea typeface="Calibri"/>
                <a:cs typeface="Calibri"/>
                <a:sym typeface="Calibri"/>
              </a:rPr>
              <a:t>ENFOQUE </a:t>
            </a:r>
            <a:br>
              <a:rPr b="1" lang="es-PE" sz="1600">
                <a:solidFill>
                  <a:srgbClr val="13ADA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1600">
                <a:solidFill>
                  <a:srgbClr val="13ADA0"/>
                </a:solidFill>
                <a:latin typeface="Calibri"/>
                <a:ea typeface="Calibri"/>
                <a:cs typeface="Calibri"/>
                <a:sym typeface="Calibri"/>
              </a:rPr>
              <a:t>ADMINISTRATIVO</a:t>
            </a:r>
            <a:endParaRPr b="1" sz="1600">
              <a:solidFill>
                <a:srgbClr val="9EC9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" name="Google Shape;73;p5"/>
          <p:cNvCxnSpPr/>
          <p:nvPr/>
        </p:nvCxnSpPr>
        <p:spPr>
          <a:xfrm>
            <a:off x="4211637" y="3391428"/>
            <a:ext cx="2160588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5"/>
          <p:cNvSpPr/>
          <p:nvPr/>
        </p:nvSpPr>
        <p:spPr>
          <a:xfrm>
            <a:off x="6516688" y="3395426"/>
            <a:ext cx="17253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36525" lvl="0" marL="136525" marR="0" rtl="0" algn="l"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Primario</a:t>
            </a:r>
            <a:endParaRPr/>
          </a:p>
          <a:p>
            <a:pPr indent="-136525" lvl="0" marL="136525" marR="0" rtl="0" algn="l"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Secundario</a:t>
            </a:r>
            <a:endParaRPr/>
          </a:p>
          <a:p>
            <a:pPr indent="-136525" lvl="0" marL="136525" marR="0" rtl="0" algn="l">
              <a:spcBef>
                <a:spcPts val="0"/>
              </a:spcBef>
              <a:spcAft>
                <a:spcPts val="0"/>
              </a:spcAft>
              <a:buClr>
                <a:srgbClr val="13ADA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Terciario</a:t>
            </a: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6516688" y="2803684"/>
            <a:ext cx="184604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rgbClr val="13ADA0"/>
                </a:solidFill>
                <a:latin typeface="Calibri"/>
                <a:ea typeface="Calibri"/>
                <a:cs typeface="Calibri"/>
                <a:sym typeface="Calibri"/>
              </a:rPr>
              <a:t>ENFOQUE </a:t>
            </a:r>
            <a:br>
              <a:rPr b="1" lang="es-PE" sz="1600">
                <a:solidFill>
                  <a:srgbClr val="13ADA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1600">
                <a:solidFill>
                  <a:srgbClr val="13ADA0"/>
                </a:solidFill>
                <a:latin typeface="Calibri"/>
                <a:ea typeface="Calibri"/>
                <a:cs typeface="Calibri"/>
                <a:sym typeface="Calibri"/>
              </a:rPr>
              <a:t>ECONÓMICO</a:t>
            </a:r>
            <a:endParaRPr b="1" sz="1600">
              <a:solidFill>
                <a:srgbClr val="9EC9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" name="Google Shape;76;p5"/>
          <p:cNvCxnSpPr/>
          <p:nvPr/>
        </p:nvCxnSpPr>
        <p:spPr>
          <a:xfrm>
            <a:off x="4211637" y="3628602"/>
            <a:ext cx="2160588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" name="Google Shape;77;p5"/>
          <p:cNvCxnSpPr/>
          <p:nvPr/>
        </p:nvCxnSpPr>
        <p:spPr>
          <a:xfrm>
            <a:off x="4226624" y="3878921"/>
            <a:ext cx="2145601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5"/>
          <p:cNvCxnSpPr/>
          <p:nvPr/>
        </p:nvCxnSpPr>
        <p:spPr>
          <a:xfrm>
            <a:off x="4211637" y="4133094"/>
            <a:ext cx="2160588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9" name="Google Shape;79;p5"/>
          <p:cNvGrpSpPr/>
          <p:nvPr/>
        </p:nvGrpSpPr>
        <p:grpSpPr>
          <a:xfrm>
            <a:off x="6516687" y="3389501"/>
            <a:ext cx="2159000" cy="741666"/>
            <a:chOff x="6462710" y="3389501"/>
            <a:chExt cx="2213866" cy="741666"/>
          </a:xfrm>
        </p:grpSpPr>
        <p:cxnSp>
          <p:nvCxnSpPr>
            <p:cNvPr id="80" name="Google Shape;80;p5"/>
            <p:cNvCxnSpPr/>
            <p:nvPr/>
          </p:nvCxnSpPr>
          <p:spPr>
            <a:xfrm>
              <a:off x="6462710" y="3389501"/>
              <a:ext cx="2213866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" name="Google Shape;81;p5"/>
            <p:cNvCxnSpPr/>
            <p:nvPr/>
          </p:nvCxnSpPr>
          <p:spPr>
            <a:xfrm>
              <a:off x="6462710" y="3626675"/>
              <a:ext cx="2213866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" name="Google Shape;82;p5"/>
            <p:cNvCxnSpPr/>
            <p:nvPr/>
          </p:nvCxnSpPr>
          <p:spPr>
            <a:xfrm>
              <a:off x="6462710" y="3878921"/>
              <a:ext cx="2213866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" name="Google Shape;83;p5"/>
            <p:cNvCxnSpPr/>
            <p:nvPr/>
          </p:nvCxnSpPr>
          <p:spPr>
            <a:xfrm>
              <a:off x="6462710" y="4131167"/>
              <a:ext cx="2213866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84" name="Google Shape;8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938" y="467378"/>
            <a:ext cx="7493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525588"/>
            <a:ext cx="6210300" cy="35625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6"/>
          <p:cNvSpPr txBox="1"/>
          <p:nvPr/>
        </p:nvSpPr>
        <p:spPr>
          <a:xfrm>
            <a:off x="5270579" y="1511299"/>
            <a:ext cx="295275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ENFOQUE ADMINISTRATIVO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sectores productivos incluyen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siguientes actividades:</a:t>
            </a:r>
            <a:endParaRPr/>
          </a:p>
        </p:txBody>
      </p:sp>
      <p:sp>
        <p:nvSpPr>
          <p:cNvPr id="92" name="Google Shape;92;p6"/>
          <p:cNvSpPr/>
          <p:nvPr/>
        </p:nvSpPr>
        <p:spPr>
          <a:xfrm>
            <a:off x="5270579" y="2577527"/>
            <a:ext cx="253835" cy="253835"/>
          </a:xfrm>
          <a:prstGeom prst="ellipse">
            <a:avLst/>
          </a:prstGeom>
          <a:solidFill>
            <a:srgbClr val="D71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93" name="Google Shape;93;p6"/>
          <p:cNvSpPr/>
          <p:nvPr/>
        </p:nvSpPr>
        <p:spPr>
          <a:xfrm>
            <a:off x="5606688" y="2585141"/>
            <a:ext cx="12337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6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INDUSTRIALES</a:t>
            </a:r>
            <a:endParaRPr/>
          </a:p>
        </p:txBody>
      </p:sp>
      <p:cxnSp>
        <p:nvCxnSpPr>
          <p:cNvPr id="94" name="Google Shape;94;p6"/>
          <p:cNvCxnSpPr/>
          <p:nvPr/>
        </p:nvCxnSpPr>
        <p:spPr>
          <a:xfrm>
            <a:off x="5270579" y="2888671"/>
            <a:ext cx="1621279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6"/>
          <p:cNvSpPr/>
          <p:nvPr/>
        </p:nvSpPr>
        <p:spPr>
          <a:xfrm>
            <a:off x="5270579" y="2959326"/>
            <a:ext cx="253835" cy="253835"/>
          </a:xfrm>
          <a:prstGeom prst="ellipse">
            <a:avLst/>
          </a:prstGeom>
          <a:solidFill>
            <a:srgbClr val="13AD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5606688" y="2966940"/>
            <a:ext cx="12168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6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COMERCIALES</a:t>
            </a:r>
            <a:endParaRPr/>
          </a:p>
        </p:txBody>
      </p:sp>
      <p:cxnSp>
        <p:nvCxnSpPr>
          <p:cNvPr id="97" name="Google Shape;97;p6"/>
          <p:cNvCxnSpPr/>
          <p:nvPr/>
        </p:nvCxnSpPr>
        <p:spPr>
          <a:xfrm>
            <a:off x="5270579" y="3270470"/>
            <a:ext cx="1621279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6"/>
          <p:cNvSpPr/>
          <p:nvPr/>
        </p:nvSpPr>
        <p:spPr>
          <a:xfrm>
            <a:off x="5270579" y="3351993"/>
            <a:ext cx="253835" cy="253835"/>
          </a:xfrm>
          <a:prstGeom prst="ellipse">
            <a:avLst/>
          </a:prstGeom>
          <a:solidFill>
            <a:srgbClr val="8058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5606688" y="3359607"/>
            <a:ext cx="89364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6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SERVICIOS</a:t>
            </a:r>
            <a:endParaRPr/>
          </a:p>
        </p:txBody>
      </p:sp>
      <p:cxnSp>
        <p:nvCxnSpPr>
          <p:cNvPr id="100" name="Google Shape;100;p6"/>
          <p:cNvCxnSpPr/>
          <p:nvPr/>
        </p:nvCxnSpPr>
        <p:spPr>
          <a:xfrm>
            <a:off x="5270579" y="3663137"/>
            <a:ext cx="1621279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1" name="Google Shape;101;p6"/>
          <p:cNvPicPr preferRelativeResize="0"/>
          <p:nvPr/>
        </p:nvPicPr>
        <p:blipFill rotWithShape="1">
          <a:blip r:embed="rId4">
            <a:alphaModFix/>
          </a:blip>
          <a:srcRect b="51790" l="0" r="0" t="0"/>
          <a:stretch/>
        </p:blipFill>
        <p:spPr>
          <a:xfrm>
            <a:off x="0" y="382408"/>
            <a:ext cx="411780" cy="1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6"/>
          <p:cNvSpPr/>
          <p:nvPr/>
        </p:nvSpPr>
        <p:spPr>
          <a:xfrm>
            <a:off x="511154" y="334988"/>
            <a:ext cx="19458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5BDAD"/>
                </a:solidFill>
                <a:latin typeface="Calibri"/>
                <a:ea typeface="Calibri"/>
                <a:cs typeface="Calibri"/>
                <a:sym typeface="Calibri"/>
              </a:rPr>
              <a:t>EMPRESA Y ENTORNO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/>
          <p:nvPr/>
        </p:nvSpPr>
        <p:spPr>
          <a:xfrm>
            <a:off x="511153" y="1508539"/>
            <a:ext cx="253835" cy="253835"/>
          </a:xfrm>
          <a:prstGeom prst="ellipse">
            <a:avLst/>
          </a:prstGeom>
          <a:solidFill>
            <a:srgbClr val="D71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7262" y="1516153"/>
            <a:ext cx="3400888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6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1600" u="none" cap="none" strike="noStrike">
                <a:solidFill>
                  <a:srgbClr val="D71B86"/>
                </a:solidFill>
                <a:latin typeface="Calibri"/>
                <a:ea typeface="Calibri"/>
                <a:cs typeface="Calibri"/>
                <a:sym typeface="Calibri"/>
              </a:rPr>
              <a:t>INDUSTRIALES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actividades industriales están basadas principalmente en la producción de bienes mediante la transformación y/o producción de materias primas. Se dividen en: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5" lvl="1" marL="180975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Extractivas</a:t>
            </a:r>
            <a:endParaRPr/>
          </a:p>
          <a:p>
            <a:pPr indent="-180975" lvl="1" marL="180975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Manufactureras</a:t>
            </a:r>
            <a:endParaRPr/>
          </a:p>
          <a:p>
            <a:pPr indent="-180975" lvl="1" marL="180975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Agropecuarias</a:t>
            </a:r>
            <a:endParaRPr/>
          </a:p>
        </p:txBody>
      </p:sp>
      <p:pic>
        <p:nvPicPr>
          <p:cNvPr id="110" name="Google Shape;110;p7"/>
          <p:cNvPicPr preferRelativeResize="0"/>
          <p:nvPr/>
        </p:nvPicPr>
        <p:blipFill rotWithShape="1">
          <a:blip r:embed="rId3">
            <a:alphaModFix/>
          </a:blip>
          <a:srcRect b="0" l="0" r="16165" t="0"/>
          <a:stretch/>
        </p:blipFill>
        <p:spPr>
          <a:xfrm>
            <a:off x="4616383" y="517525"/>
            <a:ext cx="4527618" cy="467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8150" y="446942"/>
            <a:ext cx="749300" cy="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7"/>
          <p:cNvSpPr/>
          <p:nvPr/>
        </p:nvSpPr>
        <p:spPr>
          <a:xfrm>
            <a:off x="409553" y="1011576"/>
            <a:ext cx="28785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ENFOQUE ADMINISTRATIVO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/>
          <p:nvPr/>
        </p:nvSpPr>
        <p:spPr>
          <a:xfrm>
            <a:off x="511153" y="1505535"/>
            <a:ext cx="253835" cy="253835"/>
          </a:xfrm>
          <a:prstGeom prst="ellipse">
            <a:avLst/>
          </a:prstGeom>
          <a:solidFill>
            <a:srgbClr val="13AD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847262" y="1513149"/>
            <a:ext cx="3400888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6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1600" u="none" cap="none" strike="noStrike">
                <a:solidFill>
                  <a:srgbClr val="13ADA0"/>
                </a:solidFill>
                <a:latin typeface="Calibri"/>
                <a:ea typeface="Calibri"/>
                <a:cs typeface="Calibri"/>
                <a:sym typeface="Calibri"/>
              </a:rPr>
              <a:t>COMERCIALES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Denominados los intermediarios entre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productor y el consumidor, enfocados principalmente en la compra-venta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productos terminados, estas actividades incluyen: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Minoristas</a:t>
            </a:r>
            <a:endParaRPr/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Mayoristas</a:t>
            </a:r>
            <a:endParaRPr/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Comisionistas</a:t>
            </a:r>
            <a:endParaRPr/>
          </a:p>
        </p:txBody>
      </p:sp>
      <p:pic>
        <p:nvPicPr>
          <p:cNvPr id="120" name="Google Shape;120;p8"/>
          <p:cNvPicPr preferRelativeResize="0"/>
          <p:nvPr/>
        </p:nvPicPr>
        <p:blipFill rotWithShape="1">
          <a:blip r:embed="rId3">
            <a:alphaModFix/>
          </a:blip>
          <a:srcRect b="3049" l="19303" r="23786" t="7385"/>
          <a:stretch/>
        </p:blipFill>
        <p:spPr>
          <a:xfrm>
            <a:off x="4608513" y="517525"/>
            <a:ext cx="4535487" cy="46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3863" y="461240"/>
            <a:ext cx="749300" cy="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410400" y="1011600"/>
            <a:ext cx="28785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ENFOQUE ADMINISTRATIVO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9"/>
          <p:cNvPicPr preferRelativeResize="0"/>
          <p:nvPr/>
        </p:nvPicPr>
        <p:blipFill rotWithShape="1">
          <a:blip r:embed="rId3">
            <a:alphaModFix/>
          </a:blip>
          <a:srcRect b="0" l="14667" r="1351" t="0"/>
          <a:stretch/>
        </p:blipFill>
        <p:spPr>
          <a:xfrm>
            <a:off x="4608513" y="517525"/>
            <a:ext cx="4535487" cy="46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9"/>
          <p:cNvSpPr/>
          <p:nvPr/>
        </p:nvSpPr>
        <p:spPr>
          <a:xfrm>
            <a:off x="511153" y="1509260"/>
            <a:ext cx="253835" cy="253835"/>
          </a:xfrm>
          <a:prstGeom prst="ellipse">
            <a:avLst/>
          </a:prstGeom>
          <a:solidFill>
            <a:srgbClr val="8058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>
            <a:off x="847263" y="1516874"/>
            <a:ext cx="3489067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6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1600" u="none" cap="none" strike="noStrike">
                <a:solidFill>
                  <a:srgbClr val="8058A6"/>
                </a:solidFill>
                <a:latin typeface="Calibri"/>
                <a:ea typeface="Calibri"/>
                <a:cs typeface="Calibri"/>
                <a:sym typeface="Calibri"/>
              </a:rPr>
              <a:t>SERVICIOS</a:t>
            </a:r>
            <a:endParaRPr/>
          </a:p>
          <a:p>
            <a:pPr indent="952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sector engloba todas aquellas actividades económicas que no producen bienes materiales de forma directa, sino servicios que se ofrecen para satisfacer </a:t>
            </a:r>
            <a:endParaRPr/>
          </a:p>
          <a:p>
            <a:pPr indent="952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necesidades de la población. Incluye </a:t>
            </a:r>
            <a:endParaRPr/>
          </a:p>
          <a:p>
            <a:pPr indent="952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los siguientes subsectores:</a:t>
            </a:r>
            <a:endParaRPr/>
          </a:p>
          <a:p>
            <a:pPr indent="952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Transporte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Turismo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Instituciones financieras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Educación</a:t>
            </a:r>
            <a:endParaRPr b="1" sz="1600">
              <a:solidFill>
                <a:srgbClr val="635E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3863" y="461526"/>
            <a:ext cx="749300" cy="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9"/>
          <p:cNvSpPr/>
          <p:nvPr/>
        </p:nvSpPr>
        <p:spPr>
          <a:xfrm>
            <a:off x="410950" y="1011600"/>
            <a:ext cx="28785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ENFOQUE ADMINISTRATIVO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2016-10-06T14:52:02Z</dcterms:created>
  <dc:creator>ISIL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FFC3108C-36C0-416D-AF52-12C34C697CD2</vt:lpwstr>
  </property>
  <property fmtid="{D5CDD505-2E9C-101B-9397-08002B2CF9AE}" pid="3" name="ArticulatePath">
    <vt:lpwstr>plantilla_cursos_presenciales-v3.1.3</vt:lpwstr>
  </property>
</Properties>
</file>